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344" r:id="rId2"/>
    <p:sldId id="412" r:id="rId3"/>
    <p:sldId id="413" r:id="rId4"/>
    <p:sldId id="289" r:id="rId5"/>
    <p:sldId id="386" r:id="rId6"/>
    <p:sldId id="414" r:id="rId7"/>
    <p:sldId id="415" r:id="rId8"/>
    <p:sldId id="416" r:id="rId9"/>
    <p:sldId id="417" r:id="rId10"/>
    <p:sldId id="388" r:id="rId11"/>
    <p:sldId id="268" r:id="rId12"/>
    <p:sldId id="269" r:id="rId13"/>
    <p:sldId id="387" r:id="rId14"/>
    <p:sldId id="381" r:id="rId15"/>
    <p:sldId id="390" r:id="rId16"/>
    <p:sldId id="391" r:id="rId17"/>
    <p:sldId id="348" r:id="rId18"/>
    <p:sldId id="382" r:id="rId19"/>
    <p:sldId id="352" r:id="rId20"/>
    <p:sldId id="356" r:id="rId21"/>
    <p:sldId id="357" r:id="rId22"/>
    <p:sldId id="392" r:id="rId23"/>
    <p:sldId id="393" r:id="rId24"/>
    <p:sldId id="394" r:id="rId25"/>
    <p:sldId id="395" r:id="rId26"/>
    <p:sldId id="383" r:id="rId27"/>
    <p:sldId id="389" r:id="rId28"/>
    <p:sldId id="396" r:id="rId29"/>
    <p:sldId id="272" r:id="rId30"/>
    <p:sldId id="347" r:id="rId31"/>
    <p:sldId id="274" r:id="rId32"/>
    <p:sldId id="275" r:id="rId33"/>
    <p:sldId id="276" r:id="rId34"/>
    <p:sldId id="277" r:id="rId35"/>
    <p:sldId id="278" r:id="rId36"/>
    <p:sldId id="346" r:id="rId37"/>
    <p:sldId id="279" r:id="rId38"/>
    <p:sldId id="280" r:id="rId39"/>
    <p:sldId id="282" r:id="rId40"/>
    <p:sldId id="281" r:id="rId41"/>
    <p:sldId id="285" r:id="rId42"/>
    <p:sldId id="286" r:id="rId43"/>
    <p:sldId id="384" r:id="rId44"/>
    <p:sldId id="399" r:id="rId45"/>
    <p:sldId id="400" r:id="rId46"/>
    <p:sldId id="410" r:id="rId47"/>
    <p:sldId id="401" r:id="rId48"/>
    <p:sldId id="411" r:id="rId49"/>
    <p:sldId id="303" r:id="rId50"/>
    <p:sldId id="304" r:id="rId51"/>
    <p:sldId id="397" r:id="rId52"/>
    <p:sldId id="305" r:id="rId53"/>
    <p:sldId id="402" r:id="rId54"/>
    <p:sldId id="360" r:id="rId55"/>
    <p:sldId id="385" r:id="rId56"/>
    <p:sldId id="376" r:id="rId57"/>
    <p:sldId id="403" r:id="rId58"/>
    <p:sldId id="404" r:id="rId59"/>
    <p:sldId id="405" r:id="rId60"/>
    <p:sldId id="406" r:id="rId61"/>
    <p:sldId id="407" r:id="rId62"/>
    <p:sldId id="408" r:id="rId63"/>
    <p:sldId id="409" r:id="rId64"/>
  </p:sldIdLst>
  <p:sldSz cx="9144000" cy="6858000" type="screen4x3"/>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autoAdjust="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2910611A-4CDB-47B3-83AB-0F3A2F34B220}" type="datetimeFigureOut">
              <a:rPr lang="en-GB" smtClean="0"/>
              <a:t>10/05/2012</a:t>
            </a:fld>
            <a:endParaRPr lang="en-GB" dirty="0"/>
          </a:p>
        </p:txBody>
      </p:sp>
      <p:sp>
        <p:nvSpPr>
          <p:cNvPr id="4" name="Footer Placeholder 3"/>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18545468-9056-446F-8B10-05C24DEF5F2C}" type="slidenum">
              <a:rPr lang="en-GB" smtClean="0"/>
              <a:t>‹#›</a:t>
            </a:fld>
            <a:endParaRPr lang="en-GB" dirty="0"/>
          </a:p>
        </p:txBody>
      </p:sp>
    </p:spTree>
    <p:extLst>
      <p:ext uri="{BB962C8B-B14F-4D97-AF65-F5344CB8AC3E}">
        <p14:creationId xmlns:p14="http://schemas.microsoft.com/office/powerpoint/2010/main" val="1564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GB" dirty="0"/>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48D2B680-5D76-4B1A-9607-07148B43FA0E}" type="datetimeFigureOut">
              <a:rPr lang="en-GB" smtClean="0"/>
              <a:t>10/05/2012</a:t>
            </a:fld>
            <a:endParaRPr lang="en-GB" dirty="0"/>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en-GB" dirty="0"/>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DE87FCE5-BCB6-491F-82FD-0C3AD50B5588}" type="slidenum">
              <a:rPr lang="en-GB" smtClean="0"/>
              <a:t>‹#›</a:t>
            </a:fld>
            <a:endParaRPr lang="en-GB" dirty="0"/>
          </a:p>
        </p:txBody>
      </p:sp>
    </p:spTree>
    <p:extLst>
      <p:ext uri="{BB962C8B-B14F-4D97-AF65-F5344CB8AC3E}">
        <p14:creationId xmlns:p14="http://schemas.microsoft.com/office/powerpoint/2010/main" val="28587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2</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Over 3,000 hours of digitised news stories from the ITN/Reuters archives, comprising some 60,000 stories. The sources include the complete Gaumont and Paramount newsreels, from 1910 and 1934 respectively. Previously unbroadcast and unseen material, such as rushes and programme scripts, are also included.</a:t>
            </a:r>
          </a:p>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15</a:t>
            </a:fld>
            <a:endParaRPr lang="en-GB" dirty="0"/>
          </a:p>
        </p:txBody>
      </p:sp>
    </p:spTree>
    <p:extLst>
      <p:ext uri="{BB962C8B-B14F-4D97-AF65-F5344CB8AC3E}">
        <p14:creationId xmlns:p14="http://schemas.microsoft.com/office/powerpoint/2010/main" val="88577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18</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26</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43</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55</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3</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4</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5</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6</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7</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8</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9</a:t>
            </a:fld>
            <a:endParaRPr lang="en-GB" dirty="0"/>
          </a:p>
        </p:txBody>
      </p:sp>
    </p:spTree>
    <p:extLst>
      <p:ext uri="{BB962C8B-B14F-4D97-AF65-F5344CB8AC3E}">
        <p14:creationId xmlns:p14="http://schemas.microsoft.com/office/powerpoint/2010/main" val="303500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7FCE5-BCB6-491F-82FD-0C3AD50B5588}" type="slidenum">
              <a:rPr lang="en-GB" smtClean="0"/>
              <a:t>14</a:t>
            </a:fld>
            <a:endParaRPr lang="en-GB" dirty="0"/>
          </a:p>
        </p:txBody>
      </p:sp>
    </p:spTree>
    <p:extLst>
      <p:ext uri="{BB962C8B-B14F-4D97-AF65-F5344CB8AC3E}">
        <p14:creationId xmlns:p14="http://schemas.microsoft.com/office/powerpoint/2010/main" val="303500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23316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122002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116585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3922508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225462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3082884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3392622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316875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78255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3323064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9ECC9-1D7E-4509-8766-787F5418EEAD}" type="datetimeFigureOut">
              <a:rPr lang="en-GB" smtClean="0"/>
              <a:t>10/05/2012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9EF0DE8-4647-40F3-8E91-31205947E543}" type="slidenum">
              <a:rPr lang="en-GB" smtClean="0"/>
              <a:t>‹#›</a:t>
            </a:fld>
            <a:endParaRPr lang="en-GB" dirty="0"/>
          </a:p>
        </p:txBody>
      </p:sp>
    </p:spTree>
    <p:extLst>
      <p:ext uri="{BB962C8B-B14F-4D97-AF65-F5344CB8AC3E}">
        <p14:creationId xmlns:p14="http://schemas.microsoft.com/office/powerpoint/2010/main" val="307403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9ECC9-1D7E-4509-8766-787F5418EEAD}" type="datetimeFigureOut">
              <a:rPr lang="en-GB" smtClean="0"/>
              <a:t>10/05/2012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EF0DE8-4647-40F3-8E91-31205947E543}" type="slidenum">
              <a:rPr lang="en-GB" smtClean="0"/>
              <a:t>‹#›</a:t>
            </a:fld>
            <a:endParaRPr lang="en-GB" dirty="0"/>
          </a:p>
        </p:txBody>
      </p:sp>
    </p:spTree>
    <p:extLst>
      <p:ext uri="{BB962C8B-B14F-4D97-AF65-F5344CB8AC3E}">
        <p14:creationId xmlns:p14="http://schemas.microsoft.com/office/powerpoint/2010/main" val="2290017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r>
              <a:rPr lang="en-GB" sz="3200" dirty="0" smtClean="0">
                <a:latin typeface="Lucida Sans Typewriter" pitchFamily="49" charset="0"/>
              </a:rPr>
              <a:t>Moving Image Archives or </a:t>
            </a:r>
            <a:br>
              <a:rPr lang="en-GB" sz="3200" dirty="0" smtClean="0">
                <a:latin typeface="Lucida Sans Typewriter" pitchFamily="49" charset="0"/>
              </a:rPr>
            </a:br>
            <a:r>
              <a:rPr lang="en-GB" sz="3200" dirty="0" smtClean="0">
                <a:latin typeface="Lucida Sans Typewriter" pitchFamily="49" charset="0"/>
              </a:rPr>
              <a:t>Open Memory Resources?</a:t>
            </a:r>
            <a:endParaRPr lang="en-GB" sz="3200" dirty="0" smtClean="0">
              <a:latin typeface="Lucida Sans Typewriter" pitchFamily="49" charset="0"/>
            </a:endParaRPr>
          </a:p>
        </p:txBody>
      </p:sp>
      <p:sp>
        <p:nvSpPr>
          <p:cNvPr id="15363" name="TextBox 1"/>
          <p:cNvSpPr txBox="1">
            <a:spLocks noChangeArrowheads="1"/>
          </p:cNvSpPr>
          <p:nvPr/>
        </p:nvSpPr>
        <p:spPr bwMode="auto">
          <a:xfrm>
            <a:off x="899591" y="5301208"/>
            <a:ext cx="79930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2"/>
                </a:solidFill>
                <a:latin typeface="Arial" charset="0"/>
                <a:cs typeface="Arial" charset="0"/>
              </a:defRPr>
            </a:lvl1pPr>
            <a:lvl2pPr marL="742950" indent="-285750" eaLnBrk="0" hangingPunct="0">
              <a:defRPr sz="2800" b="1">
                <a:solidFill>
                  <a:schemeClr val="tx2"/>
                </a:solidFill>
                <a:latin typeface="Arial" charset="0"/>
                <a:cs typeface="Arial" charset="0"/>
              </a:defRPr>
            </a:lvl2pPr>
            <a:lvl3pPr marL="1143000" indent="-228600" eaLnBrk="0" hangingPunct="0">
              <a:defRPr sz="2800" b="1">
                <a:solidFill>
                  <a:schemeClr val="tx2"/>
                </a:solidFill>
                <a:latin typeface="Arial" charset="0"/>
                <a:cs typeface="Arial" charset="0"/>
              </a:defRPr>
            </a:lvl3pPr>
            <a:lvl4pPr marL="1600200" indent="-228600" eaLnBrk="0" hangingPunct="0">
              <a:defRPr sz="2800" b="1">
                <a:solidFill>
                  <a:schemeClr val="tx2"/>
                </a:solidFill>
                <a:latin typeface="Arial" charset="0"/>
                <a:cs typeface="Arial" charset="0"/>
              </a:defRPr>
            </a:lvl4pPr>
            <a:lvl5pPr marL="2057400" indent="-228600" eaLnBrk="0" hangingPunct="0">
              <a:defRPr sz="2800" b="1">
                <a:solidFill>
                  <a:schemeClr val="tx2"/>
                </a:solidFill>
                <a:latin typeface="Arial" charset="0"/>
                <a:cs typeface="Arial" charset="0"/>
              </a:defRPr>
            </a:lvl5pPr>
            <a:lvl6pPr marL="2514600" indent="-228600" eaLnBrk="0" fontAlgn="base" hangingPunct="0">
              <a:spcBef>
                <a:spcPct val="0"/>
              </a:spcBef>
              <a:spcAft>
                <a:spcPct val="0"/>
              </a:spcAft>
              <a:defRPr sz="2800" b="1">
                <a:solidFill>
                  <a:schemeClr val="tx2"/>
                </a:solidFill>
                <a:latin typeface="Arial" charset="0"/>
                <a:cs typeface="Arial" charset="0"/>
              </a:defRPr>
            </a:lvl6pPr>
            <a:lvl7pPr marL="2971800" indent="-228600" eaLnBrk="0" fontAlgn="base" hangingPunct="0">
              <a:spcBef>
                <a:spcPct val="0"/>
              </a:spcBef>
              <a:spcAft>
                <a:spcPct val="0"/>
              </a:spcAft>
              <a:defRPr sz="2800" b="1">
                <a:solidFill>
                  <a:schemeClr val="tx2"/>
                </a:solidFill>
                <a:latin typeface="Arial" charset="0"/>
                <a:cs typeface="Arial" charset="0"/>
              </a:defRPr>
            </a:lvl7pPr>
            <a:lvl8pPr marL="3429000" indent="-228600" eaLnBrk="0" fontAlgn="base" hangingPunct="0">
              <a:spcBef>
                <a:spcPct val="0"/>
              </a:spcBef>
              <a:spcAft>
                <a:spcPct val="0"/>
              </a:spcAft>
              <a:defRPr sz="2800" b="1">
                <a:solidFill>
                  <a:schemeClr val="tx2"/>
                </a:solidFill>
                <a:latin typeface="Arial" charset="0"/>
                <a:cs typeface="Arial" charset="0"/>
              </a:defRPr>
            </a:lvl8pPr>
            <a:lvl9pPr marL="3886200" indent="-228600" eaLnBrk="0" fontAlgn="base" hangingPunct="0">
              <a:spcBef>
                <a:spcPct val="0"/>
              </a:spcBef>
              <a:spcAft>
                <a:spcPct val="0"/>
              </a:spcAft>
              <a:defRPr sz="2800" b="1">
                <a:solidFill>
                  <a:schemeClr val="tx2"/>
                </a:solidFill>
                <a:latin typeface="Arial" charset="0"/>
                <a:cs typeface="Arial" charset="0"/>
              </a:defRPr>
            </a:lvl9pPr>
          </a:lstStyle>
          <a:p>
            <a:pPr algn="r"/>
            <a:r>
              <a:rPr lang="en-GB" sz="1400" b="0" i="1" dirty="0" smtClean="0">
                <a:solidFill>
                  <a:schemeClr val="tx1"/>
                </a:solidFill>
                <a:latin typeface="Lucida Sans Typewriter" pitchFamily="49" charset="0"/>
              </a:rPr>
              <a:t>Drawing on All Resources</a:t>
            </a:r>
          </a:p>
          <a:p>
            <a:pPr algn="r"/>
            <a:r>
              <a:rPr lang="en-GB" sz="1400" b="0" i="1" dirty="0" smtClean="0">
                <a:solidFill>
                  <a:schemeClr val="tx1"/>
                </a:solidFill>
                <a:latin typeface="Lucida Sans Typewriter" pitchFamily="49" charset="0"/>
              </a:rPr>
              <a:t>University of Brighton 16/5/12</a:t>
            </a:r>
            <a:endParaRPr lang="en-GB" sz="1400" b="0" dirty="0">
              <a:solidFill>
                <a:schemeClr val="tx1"/>
              </a:solidFill>
              <a:latin typeface="Lucida Sans Typewriter" pitchFamily="49" charset="0"/>
            </a:endParaRPr>
          </a:p>
          <a:p>
            <a:pPr algn="r" eaLnBrk="1" hangingPunct="1"/>
            <a:r>
              <a:rPr lang="en-GB" sz="1400" b="0" dirty="0" smtClean="0">
                <a:solidFill>
                  <a:schemeClr val="tx1"/>
                </a:solidFill>
                <a:latin typeface="Lucida Sans Typewriter" pitchFamily="49" charset="0"/>
              </a:rPr>
              <a:t>paul.gerhardt@archivesforcreativity.com</a:t>
            </a:r>
            <a:endParaRPr lang="en-GB" sz="1400" b="0" dirty="0">
              <a:solidFill>
                <a:schemeClr val="tx1"/>
              </a:solidFill>
              <a:latin typeface="Lucida Sans Typewriter" pitchFamily="49" charset="0"/>
            </a:endParaRPr>
          </a:p>
        </p:txBody>
      </p:sp>
    </p:spTree>
    <p:extLst>
      <p:ext uri="{BB962C8B-B14F-4D97-AF65-F5344CB8AC3E}">
        <p14:creationId xmlns:p14="http://schemas.microsoft.com/office/powerpoint/2010/main" val="477430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965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1720" y="5589240"/>
            <a:ext cx="2492990" cy="400110"/>
          </a:xfrm>
          <a:prstGeom prst="rect">
            <a:avLst/>
          </a:prstGeom>
          <a:noFill/>
        </p:spPr>
        <p:txBody>
          <a:bodyPr wrap="none" rtlCol="0">
            <a:spAutoFit/>
          </a:bodyPr>
          <a:lstStyle/>
          <a:p>
            <a:r>
              <a:rPr lang="en-GB" sz="2000" dirty="0" smtClean="0">
                <a:solidFill>
                  <a:schemeClr val="bg1"/>
                </a:solidFill>
                <a:latin typeface="Lucida Sans Typewriter" pitchFamily="49" charset="0"/>
              </a:rPr>
              <a:t>Knowledge Is………</a:t>
            </a:r>
            <a:endParaRPr lang="en-GB" sz="2000" dirty="0">
              <a:solidFill>
                <a:schemeClr val="bg1"/>
              </a:solidFill>
              <a:latin typeface="Lucida Sans Typewriter" pitchFamily="49" charset="0"/>
            </a:endParaRPr>
          </a:p>
        </p:txBody>
      </p:sp>
    </p:spTree>
    <p:extLst>
      <p:ext uri="{BB962C8B-B14F-4D97-AF65-F5344CB8AC3E}">
        <p14:creationId xmlns:p14="http://schemas.microsoft.com/office/powerpoint/2010/main" val="1344757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1340768"/>
            <a:ext cx="8280400" cy="4308872"/>
          </a:xfrm>
          <a:prstGeom prst="rect">
            <a:avLst/>
          </a:prstGeom>
        </p:spPr>
        <p:txBody>
          <a:bodyPr>
            <a:spAutoFit/>
          </a:bodyPr>
          <a:lstStyle/>
          <a:p>
            <a:pPr>
              <a:defRPr/>
            </a:pPr>
            <a:r>
              <a:rPr lang="en-GB" sz="2000" dirty="0" smtClean="0">
                <a:latin typeface="Lucida Sans Typewriter" pitchFamily="49" charset="0"/>
              </a:rPr>
              <a:t>	Video </a:t>
            </a:r>
            <a:r>
              <a:rPr lang="en-GB" sz="2000" dirty="0">
                <a:latin typeface="Lucida Sans Typewriter" pitchFamily="49" charset="0"/>
              </a:rPr>
              <a:t>on the web</a:t>
            </a:r>
            <a:r>
              <a:rPr lang="en-GB" sz="2000" dirty="0" smtClean="0">
                <a:latin typeface="Lucida Sans Typewriter" pitchFamily="49" charset="0"/>
              </a:rPr>
              <a:t>:</a:t>
            </a:r>
          </a:p>
          <a:p>
            <a:pPr>
              <a:defRPr/>
            </a:pPr>
            <a:endParaRPr lang="en-GB" sz="2000" dirty="0">
              <a:latin typeface="Lucida Sans Typewriter" pitchFamily="49" charset="0"/>
            </a:endParaRPr>
          </a:p>
          <a:p>
            <a:pPr algn="ctr">
              <a:defRPr/>
            </a:pPr>
            <a:r>
              <a:rPr lang="en-GB" sz="2000" dirty="0">
                <a:latin typeface="Lucida Sans Typewriter" pitchFamily="49" charset="0"/>
              </a:rPr>
              <a:t>2008</a:t>
            </a:r>
          </a:p>
          <a:p>
            <a:pPr marL="342900" indent="-342900" algn="ctr">
              <a:defRPr/>
            </a:pPr>
            <a:r>
              <a:rPr lang="en-GB" sz="2000" dirty="0">
                <a:latin typeface="Lucida Sans Typewriter" pitchFamily="49" charset="0"/>
              </a:rPr>
              <a:t> 	30% of internet </a:t>
            </a:r>
            <a:r>
              <a:rPr lang="en-GB" sz="2000" dirty="0" smtClean="0">
                <a:latin typeface="Lucida Sans Typewriter" pitchFamily="49" charset="0"/>
              </a:rPr>
              <a:t>traffic</a:t>
            </a:r>
          </a:p>
          <a:p>
            <a:pPr marL="342900" indent="-342900" algn="ctr">
              <a:defRPr/>
            </a:pPr>
            <a:endParaRPr lang="en-GB" sz="2000" dirty="0" smtClean="0">
              <a:latin typeface="Lucida Sans Typewriter" pitchFamily="49" charset="0"/>
            </a:endParaRPr>
          </a:p>
          <a:p>
            <a:pPr marL="342900" indent="-342900" algn="ctr">
              <a:buFontTx/>
              <a:buAutoNum type="arabicPlain" startAt="2008"/>
              <a:defRPr/>
            </a:pPr>
            <a:endParaRPr lang="en-GB" sz="2000" dirty="0">
              <a:latin typeface="Lucida Sans Typewriter" pitchFamily="49" charset="0"/>
            </a:endParaRPr>
          </a:p>
          <a:p>
            <a:pPr marL="342900" indent="-342900" algn="ctr">
              <a:defRPr/>
            </a:pPr>
            <a:r>
              <a:rPr lang="en-GB" sz="2000" dirty="0" smtClean="0">
                <a:latin typeface="Lucida Sans Typewriter" pitchFamily="49" charset="0"/>
              </a:rPr>
              <a:t>2010 </a:t>
            </a:r>
            <a:endParaRPr lang="en-GB" sz="2000" dirty="0">
              <a:latin typeface="Lucida Sans Typewriter" pitchFamily="49" charset="0"/>
            </a:endParaRPr>
          </a:p>
          <a:p>
            <a:pPr marL="342900" indent="-342900" algn="ctr">
              <a:defRPr/>
            </a:pPr>
            <a:r>
              <a:rPr lang="en-GB" sz="2000" dirty="0">
                <a:latin typeface="Lucida Sans Typewriter" pitchFamily="49" charset="0"/>
              </a:rPr>
              <a:t>80% of internet </a:t>
            </a:r>
            <a:r>
              <a:rPr lang="en-GB" sz="2000" dirty="0" smtClean="0">
                <a:latin typeface="Lucida Sans Typewriter" pitchFamily="49" charset="0"/>
              </a:rPr>
              <a:t>traffic</a:t>
            </a:r>
          </a:p>
          <a:p>
            <a:pPr marL="342900" indent="-342900" algn="ctr">
              <a:defRPr/>
            </a:pPr>
            <a:endParaRPr lang="en-GB" sz="2000" dirty="0" smtClean="0">
              <a:latin typeface="Lucida Sans Typewriter" pitchFamily="49" charset="0"/>
            </a:endParaRPr>
          </a:p>
          <a:p>
            <a:pPr marL="342900" indent="-342900" algn="ctr">
              <a:defRPr/>
            </a:pPr>
            <a:endParaRPr lang="en-GB" sz="2000" dirty="0">
              <a:latin typeface="Lucida Sans Typewriter" pitchFamily="49" charset="0"/>
            </a:endParaRPr>
          </a:p>
          <a:p>
            <a:pPr marL="342900" indent="-342900" algn="ctr">
              <a:defRPr/>
            </a:pPr>
            <a:r>
              <a:rPr lang="en-GB" sz="2000" dirty="0" smtClean="0">
                <a:latin typeface="Lucida Sans Typewriter" pitchFamily="49" charset="0"/>
              </a:rPr>
              <a:t>2014</a:t>
            </a:r>
          </a:p>
          <a:p>
            <a:pPr marL="342900" indent="-342900" algn="ctr">
              <a:defRPr/>
            </a:pPr>
            <a:r>
              <a:rPr lang="en-GB" sz="2000" dirty="0" smtClean="0">
                <a:latin typeface="Lucida Sans Typewriter" pitchFamily="49" charset="0"/>
              </a:rPr>
              <a:t>91% of internet traffic</a:t>
            </a:r>
          </a:p>
          <a:p>
            <a:pPr marL="342900" indent="-342900" algn="ctr">
              <a:defRPr/>
            </a:pPr>
            <a:endParaRPr lang="en-GB" sz="2000" dirty="0">
              <a:latin typeface="Lucida Sans Typewriter" pitchFamily="49" charset="0"/>
            </a:endParaRPr>
          </a:p>
          <a:p>
            <a:pPr marL="342900" indent="-342900" algn="r">
              <a:defRPr/>
            </a:pPr>
            <a:r>
              <a:rPr lang="en-GB" sz="1400" i="1" dirty="0" smtClean="0">
                <a:latin typeface="Lucida Sans Typewriter" pitchFamily="49" charset="0"/>
              </a:rPr>
              <a:t>(Cisco)</a:t>
            </a:r>
            <a:endParaRPr lang="en-GB" sz="1400" i="1" dirty="0">
              <a:latin typeface="Lucida Sans Typewriter" pitchFamily="49" charset="0"/>
            </a:endParaRPr>
          </a:p>
        </p:txBody>
      </p:sp>
    </p:spTree>
    <p:extLst>
      <p:ext uri="{BB962C8B-B14F-4D97-AF65-F5344CB8AC3E}">
        <p14:creationId xmlns:p14="http://schemas.microsoft.com/office/powerpoint/2010/main" val="1875193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1331913" y="1844824"/>
            <a:ext cx="653415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Wingdings" pitchFamily="2" charset="2"/>
              <a:buChar char="Ø"/>
            </a:pPr>
            <a:r>
              <a:rPr lang="en-GB" sz="2000" dirty="0">
                <a:latin typeface="Lucida Sans Typewriter" pitchFamily="49" charset="0"/>
              </a:rPr>
              <a:t>11 billion square feet are predicted to be showing images worldwide by 2013, enough to encircle Earth’s entire surface almost 50 times</a:t>
            </a:r>
          </a:p>
          <a:p>
            <a:pPr marL="457200" indent="-457200">
              <a:buFont typeface="Wingdings" pitchFamily="2" charset="2"/>
              <a:buChar char="Ø"/>
            </a:pPr>
            <a:endParaRPr lang="en-GB" sz="2000" dirty="0">
              <a:latin typeface="Lucida Sans Typewriter" pitchFamily="49" charset="0"/>
            </a:endParaRPr>
          </a:p>
          <a:p>
            <a:pPr marL="457200" indent="-457200">
              <a:buFont typeface="Wingdings" pitchFamily="2" charset="2"/>
              <a:buChar char="Ø"/>
            </a:pPr>
            <a:r>
              <a:rPr lang="en-GB" sz="2000" dirty="0">
                <a:latin typeface="Lucida Sans Typewriter" pitchFamily="49" charset="0"/>
              </a:rPr>
              <a:t>15 billion network enabled devices will be in use by 2015</a:t>
            </a:r>
          </a:p>
          <a:p>
            <a:pPr marL="457200" indent="-457200">
              <a:buFont typeface="Wingdings" pitchFamily="2" charset="2"/>
              <a:buChar char="Ø"/>
            </a:pPr>
            <a:endParaRPr lang="en-GB" sz="2000" dirty="0">
              <a:latin typeface="Lucida Sans Typewriter" pitchFamily="49" charset="0"/>
            </a:endParaRPr>
          </a:p>
          <a:p>
            <a:pPr marL="457200" indent="-457200">
              <a:buFont typeface="Wingdings" pitchFamily="2" charset="2"/>
              <a:buChar char="Ø"/>
            </a:pPr>
            <a:r>
              <a:rPr lang="en-GB" sz="2000" dirty="0">
                <a:latin typeface="Lucida Sans Typewriter" pitchFamily="49" charset="0"/>
              </a:rPr>
              <a:t>by 2013, the equivalent of 10 billion DVDs will be crossing the Internet every month.</a:t>
            </a:r>
          </a:p>
        </p:txBody>
      </p:sp>
      <p:sp>
        <p:nvSpPr>
          <p:cNvPr id="17411" name="TextBox 1"/>
          <p:cNvSpPr txBox="1">
            <a:spLocks noChangeArrowheads="1"/>
          </p:cNvSpPr>
          <p:nvPr/>
        </p:nvSpPr>
        <p:spPr bwMode="auto">
          <a:xfrm>
            <a:off x="606425" y="1330534"/>
            <a:ext cx="43259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2"/>
                </a:solidFill>
                <a:latin typeface="Arial" charset="0"/>
                <a:cs typeface="Arial" charset="0"/>
              </a:defRPr>
            </a:lvl1pPr>
            <a:lvl2pPr marL="742950" indent="-285750" eaLnBrk="0" hangingPunct="0">
              <a:defRPr sz="2800" b="1">
                <a:solidFill>
                  <a:schemeClr val="tx2"/>
                </a:solidFill>
                <a:latin typeface="Arial" charset="0"/>
                <a:cs typeface="Arial" charset="0"/>
              </a:defRPr>
            </a:lvl2pPr>
            <a:lvl3pPr marL="1143000" indent="-228600" eaLnBrk="0" hangingPunct="0">
              <a:defRPr sz="2800" b="1">
                <a:solidFill>
                  <a:schemeClr val="tx2"/>
                </a:solidFill>
                <a:latin typeface="Arial" charset="0"/>
                <a:cs typeface="Arial" charset="0"/>
              </a:defRPr>
            </a:lvl3pPr>
            <a:lvl4pPr marL="1600200" indent="-228600" eaLnBrk="0" hangingPunct="0">
              <a:defRPr sz="2800" b="1">
                <a:solidFill>
                  <a:schemeClr val="tx2"/>
                </a:solidFill>
                <a:latin typeface="Arial" charset="0"/>
                <a:cs typeface="Arial" charset="0"/>
              </a:defRPr>
            </a:lvl4pPr>
            <a:lvl5pPr marL="2057400" indent="-228600" eaLnBrk="0" hangingPunct="0">
              <a:defRPr sz="2800" b="1">
                <a:solidFill>
                  <a:schemeClr val="tx2"/>
                </a:solidFill>
                <a:latin typeface="Arial" charset="0"/>
                <a:cs typeface="Arial" charset="0"/>
              </a:defRPr>
            </a:lvl5pPr>
            <a:lvl6pPr marL="2514600" indent="-228600" eaLnBrk="0" fontAlgn="base" hangingPunct="0">
              <a:spcBef>
                <a:spcPct val="0"/>
              </a:spcBef>
              <a:spcAft>
                <a:spcPct val="0"/>
              </a:spcAft>
              <a:defRPr sz="2800" b="1">
                <a:solidFill>
                  <a:schemeClr val="tx2"/>
                </a:solidFill>
                <a:latin typeface="Arial" charset="0"/>
                <a:cs typeface="Arial" charset="0"/>
              </a:defRPr>
            </a:lvl6pPr>
            <a:lvl7pPr marL="2971800" indent="-228600" eaLnBrk="0" fontAlgn="base" hangingPunct="0">
              <a:spcBef>
                <a:spcPct val="0"/>
              </a:spcBef>
              <a:spcAft>
                <a:spcPct val="0"/>
              </a:spcAft>
              <a:defRPr sz="2800" b="1">
                <a:solidFill>
                  <a:schemeClr val="tx2"/>
                </a:solidFill>
                <a:latin typeface="Arial" charset="0"/>
                <a:cs typeface="Arial" charset="0"/>
              </a:defRPr>
            </a:lvl7pPr>
            <a:lvl8pPr marL="3429000" indent="-228600" eaLnBrk="0" fontAlgn="base" hangingPunct="0">
              <a:spcBef>
                <a:spcPct val="0"/>
              </a:spcBef>
              <a:spcAft>
                <a:spcPct val="0"/>
              </a:spcAft>
              <a:defRPr sz="2800" b="1">
                <a:solidFill>
                  <a:schemeClr val="tx2"/>
                </a:solidFill>
                <a:latin typeface="Arial" charset="0"/>
                <a:cs typeface="Arial" charset="0"/>
              </a:defRPr>
            </a:lvl8pPr>
            <a:lvl9pPr marL="3886200" indent="-228600" eaLnBrk="0" fontAlgn="base" hangingPunct="0">
              <a:spcBef>
                <a:spcPct val="0"/>
              </a:spcBef>
              <a:spcAft>
                <a:spcPct val="0"/>
              </a:spcAft>
              <a:defRPr sz="2800" b="1">
                <a:solidFill>
                  <a:schemeClr val="tx2"/>
                </a:solidFill>
                <a:latin typeface="Arial" charset="0"/>
                <a:cs typeface="Arial" charset="0"/>
              </a:defRPr>
            </a:lvl9pPr>
          </a:lstStyle>
          <a:p>
            <a:pPr eaLnBrk="1" hangingPunct="1"/>
            <a:r>
              <a:rPr lang="en-GB" sz="2000" b="0" dirty="0">
                <a:solidFill>
                  <a:schemeClr val="tx1"/>
                </a:solidFill>
                <a:latin typeface="Lucida Sans Typewriter" pitchFamily="49" charset="0"/>
              </a:rPr>
              <a:t>Devices and traffic:</a:t>
            </a:r>
          </a:p>
        </p:txBody>
      </p:sp>
    </p:spTree>
    <p:extLst>
      <p:ext uri="{BB962C8B-B14F-4D97-AF65-F5344CB8AC3E}">
        <p14:creationId xmlns:p14="http://schemas.microsoft.com/office/powerpoint/2010/main" val="26126099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309463"/>
            <a:ext cx="4572000" cy="2816156"/>
          </a:xfrm>
          <a:prstGeom prst="rect">
            <a:avLst/>
          </a:prstGeom>
        </p:spPr>
        <p:txBody>
          <a:bodyPr>
            <a:spAutoFit/>
          </a:bodyPr>
          <a:lstStyle/>
          <a:p>
            <a:r>
              <a:rPr lang="en-GB" sz="2000" b="0" dirty="0" smtClean="0">
                <a:latin typeface="Lucida Sans Typewriter" pitchFamily="49" charset="0"/>
                <a:ea typeface="Calibri" pitchFamily="34" charset="0"/>
                <a:cs typeface="Times New Roman" pitchFamily="18" charset="0"/>
              </a:rPr>
              <a:t>The archive is the basis of what can be said in the future about the present when it will have become the past. </a:t>
            </a:r>
          </a:p>
          <a:p>
            <a:endParaRPr lang="en-GB" b="0" i="1" dirty="0" smtClean="0">
              <a:latin typeface="Calibri" pitchFamily="34" charset="0"/>
              <a:ea typeface="Calibri" pitchFamily="34" charset="0"/>
              <a:cs typeface="Times New Roman" pitchFamily="18" charset="0"/>
            </a:endParaRPr>
          </a:p>
          <a:p>
            <a:endParaRPr lang="en-GB" i="1" dirty="0" smtClean="0">
              <a:latin typeface="Calibri" pitchFamily="34" charset="0"/>
              <a:ea typeface="Calibri" pitchFamily="34" charset="0"/>
              <a:cs typeface="Times New Roman" pitchFamily="18" charset="0"/>
            </a:endParaRPr>
          </a:p>
          <a:p>
            <a:endParaRPr lang="en-GB" sz="1050" i="1" dirty="0" smtClean="0">
              <a:latin typeface="Calibri" pitchFamily="34" charset="0"/>
              <a:ea typeface="Calibri" pitchFamily="34" charset="0"/>
              <a:cs typeface="Times New Roman" pitchFamily="18" charset="0"/>
            </a:endParaRPr>
          </a:p>
          <a:p>
            <a:endParaRPr lang="en-GB" sz="1050" i="1" dirty="0" smtClean="0">
              <a:latin typeface="Calibri" pitchFamily="34" charset="0"/>
              <a:ea typeface="Calibri" pitchFamily="34" charset="0"/>
              <a:cs typeface="Times New Roman" pitchFamily="18" charset="0"/>
            </a:endParaRPr>
          </a:p>
          <a:p>
            <a:pPr algn="r"/>
            <a:r>
              <a:rPr lang="en-GB" sz="1400" dirty="0" smtClean="0">
                <a:latin typeface="Lucida Sans Typewriter" pitchFamily="49" charset="0"/>
                <a:ea typeface="Calibri" pitchFamily="34" charset="0"/>
                <a:cs typeface="Times New Roman" pitchFamily="18" charset="0"/>
              </a:rPr>
              <a:t>(</a:t>
            </a:r>
            <a:r>
              <a:rPr lang="en-GB" sz="1400" dirty="0" smtClean="0">
                <a:latin typeface="Lucida Sans Typewriter" pitchFamily="49" charset="0"/>
                <a:ea typeface="Calibri" pitchFamily="34" charset="0"/>
                <a:cs typeface="Times New Roman" pitchFamily="18" charset="0"/>
              </a:rPr>
              <a:t>Aleida</a:t>
            </a:r>
            <a:r>
              <a:rPr lang="en-GB" sz="1400" dirty="0" smtClean="0">
                <a:latin typeface="Lucida Sans Typewriter" pitchFamily="49" charset="0"/>
                <a:ea typeface="Calibri" pitchFamily="34" charset="0"/>
                <a:cs typeface="Times New Roman" pitchFamily="18" charset="0"/>
              </a:rPr>
              <a:t> </a:t>
            </a:r>
            <a:r>
              <a:rPr lang="en-GB" sz="1400" dirty="0" smtClean="0">
                <a:latin typeface="Lucida Sans Typewriter" pitchFamily="49" charset="0"/>
                <a:ea typeface="Calibri" pitchFamily="34" charset="0"/>
                <a:cs typeface="Times New Roman" pitchFamily="18" charset="0"/>
              </a:rPr>
              <a:t>Assman</a:t>
            </a:r>
            <a:r>
              <a:rPr lang="en-GB" sz="1400" dirty="0" smtClean="0">
                <a:latin typeface="Lucida Sans Typewriter" pitchFamily="49" charset="0"/>
                <a:ea typeface="Calibri" pitchFamily="34" charset="0"/>
                <a:cs typeface="Times New Roman" pitchFamily="18" charset="0"/>
              </a:rPr>
              <a:t> </a:t>
            </a:r>
            <a:r>
              <a:rPr lang="en-GB" sz="1400" dirty="0" smtClean="0">
                <a:latin typeface="Lucida Sans Typewriter" pitchFamily="49" charset="0"/>
                <a:ea typeface="Calibri" pitchFamily="34" charset="0"/>
                <a:cs typeface="Times New Roman" pitchFamily="18" charset="0"/>
              </a:rPr>
              <a:t>2008)</a:t>
            </a:r>
            <a:endParaRPr lang="en-GB" sz="1400" dirty="0">
              <a:latin typeface="Lucida Sans Typewriter" pitchFamily="49" charset="0"/>
              <a:ea typeface="Calibri" pitchFamily="34" charset="0"/>
              <a:cs typeface="Times New Roman" pitchFamily="18" charset="0"/>
            </a:endParaRPr>
          </a:p>
        </p:txBody>
      </p:sp>
    </p:spTree>
    <p:extLst>
      <p:ext uri="{BB962C8B-B14F-4D97-AF65-F5344CB8AC3E}">
        <p14:creationId xmlns:p14="http://schemas.microsoft.com/office/powerpoint/2010/main" val="538171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5940088"/>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b="1"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Our </a:t>
            </a:r>
            <a:r>
              <a:rPr lang="en-GB" sz="2000" dirty="0">
                <a:latin typeface="Lucida Sans Typewriter" pitchFamily="49" charset="0"/>
              </a:rPr>
              <a:t>major archives are not </a:t>
            </a:r>
            <a:r>
              <a:rPr lang="en-GB" sz="2000" dirty="0" smtClean="0">
                <a:latin typeface="Lucida Sans Typewriter" pitchFamily="49" charset="0"/>
              </a:rPr>
              <a:t>equipped to deliver the value locked up in them</a:t>
            </a:r>
            <a:endParaRPr lang="en-GB" sz="2000"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need the analytic methods and research framework to consider m</a:t>
            </a:r>
            <a:r>
              <a:rPr lang="en-GB" sz="2000" dirty="0" smtClean="0">
                <a:latin typeface="Lucida Sans Typewriter" pitchFamily="49" charset="0"/>
              </a:rPr>
              <a:t>oving </a:t>
            </a:r>
            <a:r>
              <a:rPr lang="en-GB" sz="2000" dirty="0" smtClean="0">
                <a:latin typeface="Lucida Sans Typewriter" pitchFamily="49" charset="0"/>
              </a:rPr>
              <a:t>image </a:t>
            </a:r>
            <a:r>
              <a:rPr lang="en-GB" sz="2000" dirty="0" smtClean="0">
                <a:latin typeface="Lucida Sans Typewriter" pitchFamily="49" charset="0"/>
              </a:rPr>
              <a:t>in the same terms as text</a:t>
            </a:r>
            <a:endParaRPr lang="en-GB" sz="2000"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New initiatives are changing the context for our national collections </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have the opportunity to imagine a new future</a:t>
            </a:r>
            <a:endParaRPr lang="en-GB" sz="2000" dirty="0" smtClean="0">
              <a:latin typeface="Lucida Sans Typewriter" pitchFamily="49" charset="0"/>
            </a:endParaRPr>
          </a:p>
        </p:txBody>
      </p:sp>
    </p:spTree>
    <p:extLst>
      <p:ext uri="{BB962C8B-B14F-4D97-AF65-F5344CB8AC3E}">
        <p14:creationId xmlns:p14="http://schemas.microsoft.com/office/powerpoint/2010/main" val="3398020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2" y="0"/>
            <a:ext cx="9176612" cy="683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027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2" y="1"/>
            <a:ext cx="9074727" cy="684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5568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72575" cy="687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113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5940088"/>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b="1" dirty="0" smtClean="0">
                <a:latin typeface="Lucida Sans Typewriter" pitchFamily="49" charset="0"/>
              </a:rPr>
              <a:t>Our </a:t>
            </a:r>
            <a:r>
              <a:rPr lang="en-GB" sz="2000" b="1" dirty="0">
                <a:latin typeface="Lucida Sans Typewriter" pitchFamily="49" charset="0"/>
              </a:rPr>
              <a:t>major archives are not </a:t>
            </a:r>
            <a:r>
              <a:rPr lang="en-GB" sz="2000" b="1" dirty="0" smtClean="0">
                <a:latin typeface="Lucida Sans Typewriter" pitchFamily="49" charset="0"/>
              </a:rPr>
              <a:t>equipped to deliver the value locked up in them</a:t>
            </a:r>
            <a:endParaRPr lang="en-GB" sz="2000" b="1"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need the analytic methods and research framework to consider m</a:t>
            </a:r>
            <a:r>
              <a:rPr lang="en-GB" sz="2000" dirty="0" smtClean="0">
                <a:latin typeface="Lucida Sans Typewriter" pitchFamily="49" charset="0"/>
              </a:rPr>
              <a:t>oving </a:t>
            </a:r>
            <a:r>
              <a:rPr lang="en-GB" sz="2000" dirty="0" smtClean="0">
                <a:latin typeface="Lucida Sans Typewriter" pitchFamily="49" charset="0"/>
              </a:rPr>
              <a:t>image </a:t>
            </a:r>
            <a:r>
              <a:rPr lang="en-GB" sz="2000" dirty="0" smtClean="0">
                <a:latin typeface="Lucida Sans Typewriter" pitchFamily="49" charset="0"/>
              </a:rPr>
              <a:t>in the same terms as text</a:t>
            </a:r>
            <a:endParaRPr lang="en-GB" sz="2000"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New initiatives are changing the context for our national collections </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have the opportunity to imagine a new future</a:t>
            </a:r>
            <a:endParaRPr lang="en-GB" sz="2000" dirty="0" smtClean="0">
              <a:latin typeface="Lucida Sans Typewriter" pitchFamily="49" charset="0"/>
            </a:endParaRPr>
          </a:p>
        </p:txBody>
      </p:sp>
    </p:spTree>
    <p:extLst>
      <p:ext uri="{BB962C8B-B14F-4D97-AF65-F5344CB8AC3E}">
        <p14:creationId xmlns:p14="http://schemas.microsoft.com/office/powerpoint/2010/main" val="3398020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033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707886"/>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p:txBody>
      </p:sp>
    </p:spTree>
    <p:extLst>
      <p:ext uri="{BB962C8B-B14F-4D97-AF65-F5344CB8AC3E}">
        <p14:creationId xmlns:p14="http://schemas.microsoft.com/office/powerpoint/2010/main" val="31089136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1628800"/>
            <a:ext cx="6192688" cy="2862322"/>
          </a:xfrm>
          <a:prstGeom prst="rect">
            <a:avLst/>
          </a:prstGeom>
          <a:noFill/>
        </p:spPr>
        <p:txBody>
          <a:bodyPr wrap="square" rtlCol="0">
            <a:spAutoFit/>
          </a:bodyPr>
          <a:lstStyle/>
          <a:p>
            <a:pPr>
              <a:buFontTx/>
              <a:buNone/>
            </a:pPr>
            <a:r>
              <a:rPr lang="en-GB" sz="2000" dirty="0" smtClean="0">
                <a:latin typeface="Lucida Sans Typewriter" pitchFamily="49" charset="0"/>
              </a:rPr>
              <a:t>What’s in the BBC Archive?</a:t>
            </a:r>
          </a:p>
          <a:p>
            <a:pPr>
              <a:buFontTx/>
              <a:buNone/>
            </a:pPr>
            <a:endParaRPr lang="en-GB" sz="2000" dirty="0">
              <a:latin typeface="Lucida Sans Typewriter" pitchFamily="49" charset="0"/>
            </a:endParaRPr>
          </a:p>
          <a:p>
            <a:pPr>
              <a:buFontTx/>
              <a:buNone/>
            </a:pPr>
            <a:endParaRPr lang="en-GB" sz="2000" dirty="0" smtClean="0">
              <a:latin typeface="Lucida Sans Typewriter" pitchFamily="49" charset="0"/>
            </a:endParaRPr>
          </a:p>
          <a:p>
            <a:pPr>
              <a:buFontTx/>
              <a:buNone/>
            </a:pPr>
            <a:endParaRPr lang="en-GB" sz="2000" dirty="0">
              <a:latin typeface="Lucida Sans Typewriter" pitchFamily="49" charset="0"/>
            </a:endParaRPr>
          </a:p>
          <a:p>
            <a:pPr>
              <a:buFontTx/>
              <a:buNone/>
            </a:pPr>
            <a:r>
              <a:rPr lang="en-GB" sz="2000" dirty="0" smtClean="0">
                <a:latin typeface="Lucida Sans Typewriter" pitchFamily="49" charset="0"/>
              </a:rPr>
              <a:t>A </a:t>
            </a:r>
            <a:r>
              <a:rPr lang="en-GB" sz="2000" dirty="0">
                <a:latin typeface="Lucida Sans Typewriter" pitchFamily="49" charset="0"/>
              </a:rPr>
              <a:t>programme library containing:</a:t>
            </a:r>
            <a:r>
              <a:rPr lang="en-GB" sz="2000" b="1" dirty="0">
                <a:latin typeface="Lucida Sans Typewriter" pitchFamily="49" charset="0"/>
              </a:rPr>
              <a:t/>
            </a:r>
            <a:br>
              <a:rPr lang="en-GB" sz="2000" b="1" dirty="0">
                <a:latin typeface="Lucida Sans Typewriter" pitchFamily="49" charset="0"/>
              </a:rPr>
            </a:br>
            <a:endParaRPr lang="en-GB" sz="2000" b="1" dirty="0">
              <a:latin typeface="Lucida Sans Typewriter" pitchFamily="49" charset="0"/>
            </a:endParaRPr>
          </a:p>
          <a:p>
            <a:r>
              <a:rPr lang="en-GB" sz="2000" dirty="0">
                <a:latin typeface="Lucida Sans Typewriter" pitchFamily="49" charset="0"/>
              </a:rPr>
              <a:t>400,000 Radio and TV programmes</a:t>
            </a:r>
          </a:p>
          <a:p>
            <a:r>
              <a:rPr lang="en-GB" sz="2000" dirty="0">
                <a:latin typeface="Lucida Sans Typewriter" pitchFamily="49" charset="0"/>
              </a:rPr>
              <a:t>2.3 million items of FILM and VIDEO</a:t>
            </a:r>
          </a:p>
          <a:p>
            <a:r>
              <a:rPr lang="en-GB" sz="2000" dirty="0">
                <a:latin typeface="Lucida Sans Typewriter" pitchFamily="49" charset="0"/>
              </a:rPr>
              <a:t>300,000 hours of AUDIO</a:t>
            </a:r>
            <a:endParaRPr lang="en-GB" sz="2000" dirty="0">
              <a:latin typeface="Lucida Sans Typewriter" pitchFamily="49" charset="0"/>
            </a:endParaRPr>
          </a:p>
        </p:txBody>
      </p:sp>
    </p:spTree>
    <p:extLst>
      <p:ext uri="{BB962C8B-B14F-4D97-AF65-F5344CB8AC3E}">
        <p14:creationId xmlns:p14="http://schemas.microsoft.com/office/powerpoint/2010/main" val="438547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r>
              <a:rPr lang="en-GB" sz="2000" dirty="0" smtClean="0">
                <a:latin typeface="Lucida Sans Typewriter" pitchFamily="49" charset="0"/>
              </a:rPr>
              <a:t/>
            </a:r>
            <a:br>
              <a:rPr lang="en-GB" sz="2000" dirty="0" smtClean="0">
                <a:latin typeface="Lucida Sans Typewriter" pitchFamily="49" charset="0"/>
              </a:rPr>
            </a:br>
            <a:r>
              <a:rPr lang="en-GB" sz="2000" dirty="0">
                <a:latin typeface="Lucida Sans Typewriter" pitchFamily="49" charset="0"/>
              </a:rPr>
              <a:t/>
            </a:r>
            <a:br>
              <a:rPr lang="en-GB" sz="2000" dirty="0">
                <a:latin typeface="Lucida Sans Typewriter" pitchFamily="49" charset="0"/>
              </a:rPr>
            </a:br>
            <a:r>
              <a:rPr lang="en-GB" sz="2000" dirty="0" smtClean="0">
                <a:latin typeface="Lucida Sans Typewriter" pitchFamily="49" charset="0"/>
              </a:rPr>
              <a:t>Plus </a:t>
            </a:r>
            <a:r>
              <a:rPr lang="en-GB" sz="2000" dirty="0">
                <a:latin typeface="Lucida Sans Typewriter" pitchFamily="49" charset="0"/>
              </a:rPr>
              <a:t>all of this…</a:t>
            </a:r>
          </a:p>
        </p:txBody>
      </p:sp>
      <p:sp>
        <p:nvSpPr>
          <p:cNvPr id="34819" name="Rectangle 3"/>
          <p:cNvSpPr>
            <a:spLocks noGrp="1" noChangeArrowheads="1"/>
          </p:cNvSpPr>
          <p:nvPr>
            <p:ph type="body" idx="1"/>
          </p:nvPr>
        </p:nvSpPr>
        <p:spPr>
          <a:xfrm>
            <a:off x="1691680" y="1600200"/>
            <a:ext cx="6995120" cy="4525963"/>
          </a:xfrm>
        </p:spPr>
        <p:txBody>
          <a:bodyPr/>
          <a:lstStyle/>
          <a:p>
            <a:pPr marL="0" indent="0">
              <a:lnSpc>
                <a:spcPct val="80000"/>
              </a:lnSpc>
              <a:buNone/>
            </a:pPr>
            <a:endParaRPr lang="en-GB" sz="2400" b="1" dirty="0" smtClean="0">
              <a:solidFill>
                <a:schemeClr val="tx1"/>
              </a:solidFill>
            </a:endParaRPr>
          </a:p>
          <a:p>
            <a:pPr>
              <a:lnSpc>
                <a:spcPct val="80000"/>
              </a:lnSpc>
            </a:pPr>
            <a:r>
              <a:rPr lang="en-GB" sz="2000" dirty="0" smtClean="0">
                <a:solidFill>
                  <a:schemeClr val="tx1"/>
                </a:solidFill>
                <a:latin typeface="Lucida Sans Typewriter" pitchFamily="49" charset="0"/>
              </a:rPr>
              <a:t>1.1 </a:t>
            </a:r>
            <a:r>
              <a:rPr lang="en-GB" sz="2000" dirty="0">
                <a:solidFill>
                  <a:schemeClr val="tx1"/>
                </a:solidFill>
                <a:latin typeface="Lucida Sans Typewriter" pitchFamily="49" charset="0"/>
              </a:rPr>
              <a:t>million items of COMMERCIAL MUSIC</a:t>
            </a:r>
          </a:p>
          <a:p>
            <a:pPr>
              <a:lnSpc>
                <a:spcPct val="80000"/>
              </a:lnSpc>
            </a:pPr>
            <a:r>
              <a:rPr lang="en-GB" sz="2000" dirty="0">
                <a:solidFill>
                  <a:schemeClr val="tx1"/>
                </a:solidFill>
                <a:latin typeface="Lucida Sans Typewriter" pitchFamily="49" charset="0"/>
              </a:rPr>
              <a:t>4 million items of SHEET MUSIC</a:t>
            </a:r>
          </a:p>
          <a:p>
            <a:pPr>
              <a:lnSpc>
                <a:spcPct val="80000"/>
              </a:lnSpc>
            </a:pPr>
            <a:r>
              <a:rPr lang="en-GB" sz="2000" dirty="0">
                <a:solidFill>
                  <a:schemeClr val="tx1"/>
                </a:solidFill>
                <a:latin typeface="Lucida Sans Typewriter" pitchFamily="49" charset="0"/>
              </a:rPr>
              <a:t>4 million PHOTOS</a:t>
            </a:r>
          </a:p>
          <a:p>
            <a:pPr>
              <a:lnSpc>
                <a:spcPct val="80000"/>
              </a:lnSpc>
            </a:pPr>
            <a:r>
              <a:rPr lang="en-GB" sz="2000" dirty="0">
                <a:solidFill>
                  <a:schemeClr val="tx1"/>
                </a:solidFill>
                <a:latin typeface="Lucida Sans Typewriter" pitchFamily="49" charset="0"/>
              </a:rPr>
              <a:t>10 kilometres of DOCUMENTS</a:t>
            </a:r>
          </a:p>
          <a:p>
            <a:pPr>
              <a:lnSpc>
                <a:spcPct val="80000"/>
              </a:lnSpc>
            </a:pPr>
            <a:r>
              <a:rPr lang="en-GB" sz="2000" dirty="0">
                <a:solidFill>
                  <a:schemeClr val="tx1"/>
                </a:solidFill>
                <a:latin typeface="Lucida Sans Typewriter" pitchFamily="49" charset="0"/>
              </a:rPr>
              <a:t>200,000 PRONOUNCIATIONS</a:t>
            </a:r>
          </a:p>
          <a:p>
            <a:pPr>
              <a:lnSpc>
                <a:spcPct val="80000"/>
              </a:lnSpc>
            </a:pPr>
            <a:r>
              <a:rPr lang="en-GB" sz="2000" dirty="0">
                <a:solidFill>
                  <a:schemeClr val="tx1"/>
                </a:solidFill>
                <a:latin typeface="Lucida Sans Typewriter" pitchFamily="49" charset="0"/>
              </a:rPr>
              <a:t>500,000 SUBJECT categories</a:t>
            </a:r>
          </a:p>
          <a:p>
            <a:pPr>
              <a:lnSpc>
                <a:spcPct val="80000"/>
              </a:lnSpc>
            </a:pPr>
            <a:r>
              <a:rPr lang="en-GB" sz="2000" dirty="0">
                <a:solidFill>
                  <a:schemeClr val="tx1"/>
                </a:solidFill>
                <a:latin typeface="Lucida Sans Typewriter" pitchFamily="49" charset="0"/>
              </a:rPr>
              <a:t>1 million programme contributor NAMES </a:t>
            </a:r>
          </a:p>
          <a:p>
            <a:pPr>
              <a:lnSpc>
                <a:spcPct val="80000"/>
              </a:lnSpc>
            </a:pPr>
            <a:r>
              <a:rPr lang="en-GB" sz="2000" dirty="0">
                <a:solidFill>
                  <a:schemeClr val="tx1"/>
                </a:solidFill>
                <a:latin typeface="Lucida Sans Typewriter" pitchFamily="49" charset="0"/>
              </a:rPr>
              <a:t>9 million searchable RECORDS </a:t>
            </a:r>
          </a:p>
          <a:p>
            <a:pPr>
              <a:lnSpc>
                <a:spcPct val="80000"/>
              </a:lnSpc>
            </a:pPr>
            <a:r>
              <a:rPr lang="en-GB" sz="2000" dirty="0">
                <a:solidFill>
                  <a:schemeClr val="tx1"/>
                </a:solidFill>
                <a:latin typeface="Lucida Sans Typewriter" pitchFamily="49" charset="0"/>
              </a:rPr>
              <a:t>25 million PRESS CUTTINGS </a:t>
            </a:r>
          </a:p>
          <a:p>
            <a:pPr>
              <a:lnSpc>
                <a:spcPct val="80000"/>
              </a:lnSpc>
            </a:pPr>
            <a:r>
              <a:rPr lang="en-GB" sz="2000" dirty="0">
                <a:solidFill>
                  <a:schemeClr val="tx1"/>
                </a:solidFill>
                <a:latin typeface="Lucida Sans Typewriter" pitchFamily="49" charset="0"/>
              </a:rPr>
              <a:t>70,000 BOOKS </a:t>
            </a:r>
          </a:p>
          <a:p>
            <a:pPr>
              <a:lnSpc>
                <a:spcPct val="80000"/>
              </a:lnSpc>
            </a:pPr>
            <a:r>
              <a:rPr lang="en-GB" sz="2000" dirty="0">
                <a:solidFill>
                  <a:schemeClr val="tx1"/>
                </a:solidFill>
                <a:latin typeface="Lucida Sans Typewriter" pitchFamily="49" charset="0"/>
              </a:rPr>
              <a:t>206,899 digitised Radio items </a:t>
            </a:r>
          </a:p>
          <a:p>
            <a:pPr>
              <a:lnSpc>
                <a:spcPct val="80000"/>
              </a:lnSpc>
            </a:pPr>
            <a:r>
              <a:rPr lang="en-GB" sz="2000" dirty="0">
                <a:solidFill>
                  <a:schemeClr val="tx1"/>
                </a:solidFill>
                <a:latin typeface="Lucida Sans Typewriter" pitchFamily="49" charset="0"/>
              </a:rPr>
              <a:t>22,965 digitised TV Programmes </a:t>
            </a:r>
          </a:p>
        </p:txBody>
      </p:sp>
    </p:spTree>
    <p:extLst>
      <p:ext uri="{BB962C8B-B14F-4D97-AF65-F5344CB8AC3E}">
        <p14:creationId xmlns:p14="http://schemas.microsoft.com/office/powerpoint/2010/main" val="1019655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0301"/>
            <a:ext cx="9644621" cy="698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440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1628800"/>
            <a:ext cx="5878532" cy="5324535"/>
          </a:xfrm>
          <a:prstGeom prst="rect">
            <a:avLst/>
          </a:prstGeom>
          <a:noFill/>
        </p:spPr>
        <p:txBody>
          <a:bodyPr wrap="none" rtlCol="0">
            <a:spAutoFit/>
          </a:bodyPr>
          <a:lstStyle/>
          <a:p>
            <a:r>
              <a:rPr lang="en-GB" sz="2000" dirty="0" smtClean="0">
                <a:latin typeface="Lucida Sans Typewriter" pitchFamily="49" charset="0"/>
              </a:rPr>
              <a:t>BFI:</a:t>
            </a:r>
          </a:p>
          <a:p>
            <a:endParaRPr lang="en-GB" sz="2000" dirty="0">
              <a:latin typeface="Lucida Sans Typewriter" pitchFamily="49" charset="0"/>
            </a:endParaRPr>
          </a:p>
          <a:p>
            <a:r>
              <a:rPr lang="en-GB" sz="2000" dirty="0" smtClean="0">
                <a:latin typeface="Lucida Sans Typewriter" pitchFamily="49" charset="0"/>
              </a:rPr>
              <a:t>“The art, history and impact of film”</a:t>
            </a:r>
          </a:p>
          <a:p>
            <a:endParaRPr lang="en-GB" sz="2000" dirty="0">
              <a:latin typeface="Lucida Sans Typewriter" pitchFamily="49" charset="0"/>
            </a:endParaRPr>
          </a:p>
          <a:p>
            <a:r>
              <a:rPr lang="en-GB" sz="2000" dirty="0" smtClean="0">
                <a:latin typeface="Lucida Sans Typewriter" pitchFamily="49" charset="0"/>
              </a:rPr>
              <a:t>60,000 fiction film titles</a:t>
            </a:r>
          </a:p>
          <a:p>
            <a:endParaRPr lang="en-GB" sz="2000" dirty="0">
              <a:latin typeface="Lucida Sans Typewriter" pitchFamily="49" charset="0"/>
            </a:endParaRPr>
          </a:p>
          <a:p>
            <a:r>
              <a:rPr lang="en-GB" sz="2000" dirty="0" smtClean="0">
                <a:latin typeface="Lucida Sans Typewriter" pitchFamily="49" charset="0"/>
              </a:rPr>
              <a:t>Ephemera, including 15,000 posters</a:t>
            </a:r>
          </a:p>
          <a:p>
            <a:endParaRPr lang="en-GB" sz="2000" dirty="0">
              <a:latin typeface="Lucida Sans Typewriter" pitchFamily="49" charset="0"/>
            </a:endParaRPr>
          </a:p>
          <a:p>
            <a:r>
              <a:rPr lang="en-GB" sz="2000" dirty="0" smtClean="0">
                <a:latin typeface="Lucida Sans Typewriter" pitchFamily="49" charset="0"/>
              </a:rPr>
              <a:t>Television (selective)</a:t>
            </a:r>
          </a:p>
          <a:p>
            <a:endParaRPr lang="en-GB" sz="2000" dirty="0">
              <a:latin typeface="Lucida Sans Typewriter" pitchFamily="49" charset="0"/>
            </a:endParaRPr>
          </a:p>
          <a:p>
            <a:r>
              <a:rPr lang="en-GB" sz="2000" dirty="0" smtClean="0">
                <a:latin typeface="Lucida Sans Typewriter" pitchFamily="49" charset="0"/>
              </a:rPr>
              <a:t>600 special collections</a:t>
            </a:r>
          </a:p>
          <a:p>
            <a:endParaRPr lang="en-GB" sz="2000" dirty="0">
              <a:latin typeface="Lucida Sans Typewriter" pitchFamily="49" charset="0"/>
            </a:endParaRPr>
          </a:p>
          <a:p>
            <a:r>
              <a:rPr lang="en-GB" sz="2000" dirty="0" smtClean="0">
                <a:latin typeface="Lucida Sans Typewriter" pitchFamily="49" charset="0"/>
              </a:rPr>
              <a:t> - new website next month</a:t>
            </a:r>
          </a:p>
          <a:p>
            <a:endParaRPr lang="en-GB" sz="2000" dirty="0">
              <a:latin typeface="Lucida Sans Typewriter" pitchFamily="49" charset="0"/>
            </a:endParaRPr>
          </a:p>
          <a:p>
            <a:endParaRPr lang="en-GB" sz="2000" dirty="0" smtClean="0">
              <a:latin typeface="Lucida Sans Typewriter" pitchFamily="49" charset="0"/>
            </a:endParaRPr>
          </a:p>
          <a:p>
            <a:endParaRPr lang="en-GB" sz="2000" dirty="0">
              <a:latin typeface="Lucida Sans Typewriter" pitchFamily="49" charset="0"/>
            </a:endParaRPr>
          </a:p>
          <a:p>
            <a:endParaRPr lang="en-GB" sz="2000" dirty="0">
              <a:latin typeface="Lucida Sans Typewriter" pitchFamily="49" charset="0"/>
            </a:endParaRPr>
          </a:p>
        </p:txBody>
      </p:sp>
    </p:spTree>
    <p:extLst>
      <p:ext uri="{BB962C8B-B14F-4D97-AF65-F5344CB8AC3E}">
        <p14:creationId xmlns:p14="http://schemas.microsoft.com/office/powerpoint/2010/main" val="1425903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1556792"/>
            <a:ext cx="4680520" cy="3785652"/>
          </a:xfrm>
          <a:prstGeom prst="rect">
            <a:avLst/>
          </a:prstGeom>
          <a:noFill/>
        </p:spPr>
        <p:txBody>
          <a:bodyPr wrap="square" rtlCol="0">
            <a:spAutoFit/>
          </a:bodyPr>
          <a:lstStyle/>
          <a:p>
            <a:r>
              <a:rPr lang="en-GB" sz="2000" dirty="0" smtClean="0">
                <a:latin typeface="Lucida Sans Typewriter" pitchFamily="49" charset="0"/>
              </a:rPr>
              <a:t>The obstacles for our national archives:</a:t>
            </a:r>
          </a:p>
          <a:p>
            <a:endParaRPr lang="en-GB" sz="2000" dirty="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Rights</a:t>
            </a:r>
          </a:p>
          <a:p>
            <a:pPr marL="342900" indent="-342900">
              <a:buFont typeface="Wingdings" pitchFamily="2" charset="2"/>
              <a:buChar char="v"/>
            </a:pPr>
            <a:endParaRPr lang="en-GB" sz="2000" dirty="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Metadata</a:t>
            </a:r>
          </a:p>
          <a:p>
            <a:pPr marL="342900" indent="-342900">
              <a:buFont typeface="Wingdings" pitchFamily="2" charset="2"/>
              <a:buChar char="v"/>
            </a:pPr>
            <a:endParaRPr lang="en-GB" sz="2000" dirty="0" smtClean="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Funding</a:t>
            </a:r>
          </a:p>
          <a:p>
            <a:pPr marL="342900" indent="-342900">
              <a:buFont typeface="Wingdings" pitchFamily="2" charset="2"/>
              <a:buChar char="v"/>
            </a:pPr>
            <a:endParaRPr lang="en-GB" sz="2000" dirty="0" smtClean="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Core purpose</a:t>
            </a:r>
          </a:p>
          <a:p>
            <a:pPr marL="342900" indent="-342900">
              <a:buFont typeface="Wingdings" pitchFamily="2" charset="2"/>
              <a:buChar char="v"/>
            </a:pPr>
            <a:endParaRPr lang="en-GB" sz="2000" dirty="0" smtClean="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Rights</a:t>
            </a:r>
            <a:endParaRPr lang="en-GB" sz="2000" dirty="0">
              <a:latin typeface="Lucida Sans Typewriter" pitchFamily="49" charset="0"/>
            </a:endParaRPr>
          </a:p>
        </p:txBody>
      </p:sp>
    </p:spTree>
    <p:extLst>
      <p:ext uri="{BB962C8B-B14F-4D97-AF65-F5344CB8AC3E}">
        <p14:creationId xmlns:p14="http://schemas.microsoft.com/office/powerpoint/2010/main" val="3952077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1844824"/>
            <a:ext cx="6408712" cy="3170099"/>
          </a:xfrm>
          <a:prstGeom prst="rect">
            <a:avLst/>
          </a:prstGeom>
          <a:noFill/>
        </p:spPr>
        <p:txBody>
          <a:bodyPr wrap="square" rtlCol="0">
            <a:spAutoFit/>
          </a:bodyPr>
          <a:lstStyle/>
          <a:p>
            <a:r>
              <a:rPr lang="en-GB" sz="2000" dirty="0" smtClean="0">
                <a:latin typeface="Lucida Sans Typewriter" pitchFamily="49" charset="0"/>
              </a:rPr>
              <a:t>These collections are </a:t>
            </a:r>
            <a:r>
              <a:rPr lang="en-GB" sz="2000" u="sng" dirty="0" smtClean="0">
                <a:latin typeface="Lucida Sans Typewriter" pitchFamily="49" charset="0"/>
              </a:rPr>
              <a:t>not</a:t>
            </a:r>
            <a:r>
              <a:rPr lang="en-GB" sz="2000" dirty="0" smtClean="0">
                <a:latin typeface="Lucida Sans Typewriter" pitchFamily="49" charset="0"/>
              </a:rPr>
              <a:t> the equivalent of our major libraries.</a:t>
            </a:r>
          </a:p>
          <a:p>
            <a:endParaRPr lang="en-GB" sz="2000" dirty="0">
              <a:latin typeface="Lucida Sans Typewriter" pitchFamily="49" charset="0"/>
            </a:endParaRPr>
          </a:p>
          <a:p>
            <a:r>
              <a:rPr lang="en-GB" sz="2000" dirty="0" smtClean="0">
                <a:latin typeface="Lucida Sans Typewriter" pitchFamily="49" charset="0"/>
              </a:rPr>
              <a:t>There is no legal deposit for moving image or sound content.</a:t>
            </a:r>
          </a:p>
          <a:p>
            <a:endParaRPr lang="en-GB" sz="2000" dirty="0">
              <a:latin typeface="Lucida Sans Typewriter" pitchFamily="49" charset="0"/>
            </a:endParaRPr>
          </a:p>
          <a:p>
            <a:r>
              <a:rPr lang="en-GB" sz="2000" dirty="0" smtClean="0">
                <a:latin typeface="Lucida Sans Typewriter" pitchFamily="49" charset="0"/>
              </a:rPr>
              <a:t>There is no public entitlement to access.</a:t>
            </a:r>
          </a:p>
          <a:p>
            <a:endParaRPr lang="en-GB" sz="2000" dirty="0">
              <a:latin typeface="Lucida Sans Typewriter" pitchFamily="49" charset="0"/>
            </a:endParaRPr>
          </a:p>
          <a:p>
            <a:endParaRPr lang="en-GB" sz="2000" dirty="0">
              <a:latin typeface="Lucida Sans Typewriter" pitchFamily="49" charset="0"/>
            </a:endParaRPr>
          </a:p>
        </p:txBody>
      </p:sp>
    </p:spTree>
    <p:extLst>
      <p:ext uri="{BB962C8B-B14F-4D97-AF65-F5344CB8AC3E}">
        <p14:creationId xmlns:p14="http://schemas.microsoft.com/office/powerpoint/2010/main" val="879849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5940088"/>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Our </a:t>
            </a:r>
            <a:r>
              <a:rPr lang="en-GB" sz="2000" dirty="0">
                <a:latin typeface="Lucida Sans Typewriter" pitchFamily="49" charset="0"/>
              </a:rPr>
              <a:t>major archives are not </a:t>
            </a:r>
            <a:r>
              <a:rPr lang="en-GB" sz="2000" dirty="0" smtClean="0">
                <a:latin typeface="Lucida Sans Typewriter" pitchFamily="49" charset="0"/>
              </a:rPr>
              <a:t>equipped to deliver the value locked up in them</a:t>
            </a:r>
            <a:endParaRPr lang="en-GB" sz="2000"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b="1" dirty="0" smtClean="0">
                <a:latin typeface="Lucida Sans Typewriter" pitchFamily="49" charset="0"/>
              </a:rPr>
              <a:t>We need the analytic methods and research framework to consider m</a:t>
            </a:r>
            <a:r>
              <a:rPr lang="en-GB" sz="2000" b="1" dirty="0" smtClean="0">
                <a:latin typeface="Lucida Sans Typewriter" pitchFamily="49" charset="0"/>
              </a:rPr>
              <a:t>oving </a:t>
            </a:r>
            <a:r>
              <a:rPr lang="en-GB" sz="2000" b="1" dirty="0" smtClean="0">
                <a:latin typeface="Lucida Sans Typewriter" pitchFamily="49" charset="0"/>
              </a:rPr>
              <a:t>image </a:t>
            </a:r>
            <a:r>
              <a:rPr lang="en-GB" sz="2000" b="1" dirty="0" smtClean="0">
                <a:latin typeface="Lucida Sans Typewriter" pitchFamily="49" charset="0"/>
              </a:rPr>
              <a:t>in the same terms as text</a:t>
            </a:r>
            <a:endParaRPr lang="en-GB" sz="2000" b="1"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New initiatives are changing the context for our national collections </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have the opportunity to imagine a new future</a:t>
            </a:r>
            <a:endParaRPr lang="en-GB" sz="2000" dirty="0" smtClean="0">
              <a:latin typeface="Lucida Sans Typewriter" pitchFamily="49" charset="0"/>
            </a:endParaRPr>
          </a:p>
        </p:txBody>
      </p:sp>
    </p:spTree>
    <p:extLst>
      <p:ext uri="{BB962C8B-B14F-4D97-AF65-F5344CB8AC3E}">
        <p14:creationId xmlns:p14="http://schemas.microsoft.com/office/powerpoint/2010/main" val="3398020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700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2492896"/>
            <a:ext cx="5416868" cy="1015663"/>
          </a:xfrm>
          <a:prstGeom prst="rect">
            <a:avLst/>
          </a:prstGeom>
          <a:noFill/>
        </p:spPr>
        <p:txBody>
          <a:bodyPr wrap="none" rtlCol="0">
            <a:spAutoFit/>
          </a:bodyPr>
          <a:lstStyle/>
          <a:p>
            <a:r>
              <a:rPr lang="en-GB" sz="2000" dirty="0" smtClean="0">
                <a:latin typeface="Lucida Sans Typewriter" pitchFamily="49" charset="0"/>
              </a:rPr>
              <a:t>What do we want from text?</a:t>
            </a:r>
          </a:p>
          <a:p>
            <a:endParaRPr lang="en-GB" sz="2000" dirty="0">
              <a:latin typeface="Lucida Sans Typewriter" pitchFamily="49" charset="0"/>
            </a:endParaRPr>
          </a:p>
          <a:p>
            <a:r>
              <a:rPr lang="en-GB" sz="2000" dirty="0" smtClean="0">
                <a:latin typeface="Lucida Sans Typewriter" pitchFamily="49" charset="0"/>
              </a:rPr>
              <a:t>What do we need from moving image?</a:t>
            </a:r>
            <a:endParaRPr lang="en-GB" sz="2000" dirty="0">
              <a:latin typeface="Lucida Sans Typewriter" pitchFamily="49" charset="0"/>
            </a:endParaRPr>
          </a:p>
        </p:txBody>
      </p:sp>
    </p:spTree>
    <p:extLst>
      <p:ext uri="{BB962C8B-B14F-4D97-AF65-F5344CB8AC3E}">
        <p14:creationId xmlns:p14="http://schemas.microsoft.com/office/powerpoint/2010/main" val="26712036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170099"/>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DISCOVERABLE</a:t>
            </a:r>
            <a:endParaRPr lang="en-GB" sz="2000" dirty="0">
              <a:latin typeface="Lucida Sans Typewriter" pitchFamily="49" charset="0"/>
            </a:endParaRPr>
          </a:p>
        </p:txBody>
      </p:sp>
    </p:spTree>
    <p:extLst>
      <p:ext uri="{BB962C8B-B14F-4D97-AF65-F5344CB8AC3E}">
        <p14:creationId xmlns:p14="http://schemas.microsoft.com/office/powerpoint/2010/main" val="3069903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1938992"/>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p:txBody>
      </p:sp>
    </p:spTree>
    <p:extLst>
      <p:ext uri="{BB962C8B-B14F-4D97-AF65-F5344CB8AC3E}">
        <p14:creationId xmlns:p14="http://schemas.microsoft.com/office/powerpoint/2010/main" val="31089136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170099"/>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RETRIEVABLE/ACCESSIBLE</a:t>
            </a:r>
            <a:endParaRPr lang="en-GB" sz="2000" dirty="0">
              <a:latin typeface="Lucida Sans Typewriter" pitchFamily="49" charset="0"/>
            </a:endParaRPr>
          </a:p>
        </p:txBody>
      </p:sp>
    </p:spTree>
    <p:extLst>
      <p:ext uri="{BB962C8B-B14F-4D97-AF65-F5344CB8AC3E}">
        <p14:creationId xmlns:p14="http://schemas.microsoft.com/office/powerpoint/2010/main" val="6247119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8630" y="548679"/>
            <a:ext cx="7488832" cy="3170099"/>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a:t>
            </a:r>
            <a:r>
              <a:rPr lang="en-GB" dirty="0">
                <a:latin typeface="Lucida Sans Typewriter" pitchFamily="49" charset="0"/>
              </a:rPr>
              <a:t>FILM</a:t>
            </a: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ABILITY TO ANALYSE</a:t>
            </a:r>
            <a:endParaRPr lang="en-GB" sz="2000" dirty="0">
              <a:latin typeface="Lucida Sans Typewriter" pitchFamily="49" charset="0"/>
            </a:endParaRPr>
          </a:p>
        </p:txBody>
      </p:sp>
    </p:spTree>
    <p:extLst>
      <p:ext uri="{BB962C8B-B14F-4D97-AF65-F5344CB8AC3E}">
        <p14:creationId xmlns:p14="http://schemas.microsoft.com/office/powerpoint/2010/main" val="4114498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170099"/>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REVIEWABLE</a:t>
            </a:r>
            <a:endParaRPr lang="en-GB" sz="2000" dirty="0">
              <a:latin typeface="Lucida Sans Typewriter" pitchFamily="49" charset="0"/>
            </a:endParaRPr>
          </a:p>
        </p:txBody>
      </p:sp>
    </p:spTree>
    <p:extLst>
      <p:ext uri="{BB962C8B-B14F-4D97-AF65-F5344CB8AC3E}">
        <p14:creationId xmlns:p14="http://schemas.microsoft.com/office/powerpoint/2010/main" val="32215973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170099"/>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QUOTEABLE</a:t>
            </a:r>
            <a:endParaRPr lang="en-GB" sz="2000" dirty="0">
              <a:latin typeface="Lucida Sans Typewriter" pitchFamily="49" charset="0"/>
            </a:endParaRPr>
          </a:p>
        </p:txBody>
      </p:sp>
    </p:spTree>
    <p:extLst>
      <p:ext uri="{BB962C8B-B14F-4D97-AF65-F5344CB8AC3E}">
        <p14:creationId xmlns:p14="http://schemas.microsoft.com/office/powerpoint/2010/main" val="25534251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170099"/>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SEARCHABLE</a:t>
            </a:r>
            <a:endParaRPr lang="en-GB" sz="2000" dirty="0">
              <a:latin typeface="Lucida Sans Typewriter" pitchFamily="49" charset="0"/>
            </a:endParaRPr>
          </a:p>
        </p:txBody>
      </p:sp>
    </p:spTree>
    <p:extLst>
      <p:ext uri="{BB962C8B-B14F-4D97-AF65-F5344CB8AC3E}">
        <p14:creationId xmlns:p14="http://schemas.microsoft.com/office/powerpoint/2010/main" val="26642705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170099"/>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RESEARCHABLE</a:t>
            </a:r>
            <a:endParaRPr lang="en-GB" sz="2000" dirty="0" smtClean="0">
              <a:latin typeface="Lucida Sans Typewriter" pitchFamily="49" charset="0"/>
            </a:endParaRPr>
          </a:p>
        </p:txBody>
      </p:sp>
    </p:spTree>
    <p:extLst>
      <p:ext uri="{BB962C8B-B14F-4D97-AF65-F5344CB8AC3E}">
        <p14:creationId xmlns:p14="http://schemas.microsoft.com/office/powerpoint/2010/main" val="24408981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477875"/>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OPEN </a:t>
            </a:r>
            <a:endParaRPr lang="en-GB" sz="2000" dirty="0" smtClean="0">
              <a:latin typeface="Lucida Sans Typewriter" pitchFamily="49" charset="0"/>
            </a:endParaRPr>
          </a:p>
          <a:p>
            <a:pPr algn="ctr"/>
            <a:r>
              <a:rPr lang="en-GB" sz="2000" dirty="0" smtClean="0">
                <a:latin typeface="Lucida Sans Typewriter" pitchFamily="49" charset="0"/>
              </a:rPr>
              <a:t>TO PRIMARY SOURCES</a:t>
            </a:r>
            <a:endParaRPr lang="en-GB" sz="2000" dirty="0">
              <a:latin typeface="Lucida Sans Typewriter" pitchFamily="49" charset="0"/>
            </a:endParaRPr>
          </a:p>
        </p:txBody>
      </p:sp>
    </p:spTree>
    <p:extLst>
      <p:ext uri="{BB962C8B-B14F-4D97-AF65-F5344CB8AC3E}">
        <p14:creationId xmlns:p14="http://schemas.microsoft.com/office/powerpoint/2010/main" val="13939355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170099"/>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CITEABLE</a:t>
            </a:r>
            <a:endParaRPr lang="en-GB" sz="2000" dirty="0">
              <a:latin typeface="Lucida Sans Typewriter" pitchFamily="49" charset="0"/>
            </a:endParaRPr>
          </a:p>
        </p:txBody>
      </p:sp>
    </p:spTree>
    <p:extLst>
      <p:ext uri="{BB962C8B-B14F-4D97-AF65-F5344CB8AC3E}">
        <p14:creationId xmlns:p14="http://schemas.microsoft.com/office/powerpoint/2010/main" val="3106813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477875"/>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pPr algn="ctr"/>
            <a:r>
              <a:rPr lang="en-GB" dirty="0">
                <a:latin typeface="Lucida Sans Typewriter" pitchFamily="49" charset="0"/>
              </a:rPr>
              <a:t>A</a:t>
            </a:r>
            <a:endParaRPr lang="en-GB" dirty="0" smtClean="0">
              <a:latin typeface="Lucida Sans Typewriter" pitchFamily="49" charset="0"/>
            </a:endParaRPr>
          </a:p>
          <a:p>
            <a:pPr algn="ctr"/>
            <a:r>
              <a:rPr lang="en-GB" sz="2000" dirty="0" smtClean="0">
                <a:latin typeface="Lucida Sans Typewriter" pitchFamily="49" charset="0"/>
              </a:rPr>
              <a:t>PERMANENT</a:t>
            </a:r>
          </a:p>
          <a:p>
            <a:pPr algn="ctr"/>
            <a:r>
              <a:rPr lang="en-GB" sz="2000" dirty="0" smtClean="0">
                <a:latin typeface="Lucida Sans Typewriter" pitchFamily="49" charset="0"/>
              </a:rPr>
              <a:t>RESOURCE</a:t>
            </a:r>
            <a:endParaRPr lang="en-GB" sz="2000" dirty="0">
              <a:latin typeface="Lucida Sans Typewriter" pitchFamily="49" charset="0"/>
            </a:endParaRPr>
          </a:p>
        </p:txBody>
      </p:sp>
    </p:spTree>
    <p:extLst>
      <p:ext uri="{BB962C8B-B14F-4D97-AF65-F5344CB8AC3E}">
        <p14:creationId xmlns:p14="http://schemas.microsoft.com/office/powerpoint/2010/main" val="12861255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477875"/>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INSPIRE</a:t>
            </a:r>
          </a:p>
          <a:p>
            <a:pPr algn="ctr"/>
            <a:r>
              <a:rPr lang="en-GB" sz="2000" dirty="0" smtClean="0">
                <a:latin typeface="Lucida Sans Typewriter" pitchFamily="49" charset="0"/>
              </a:rPr>
              <a:t>CREATIVITY</a:t>
            </a:r>
            <a:endParaRPr lang="en-GB" sz="2000" dirty="0">
              <a:latin typeface="Lucida Sans Typewriter" pitchFamily="49" charset="0"/>
            </a:endParaRPr>
          </a:p>
        </p:txBody>
      </p:sp>
    </p:spTree>
    <p:extLst>
      <p:ext uri="{BB962C8B-B14F-4D97-AF65-F5344CB8AC3E}">
        <p14:creationId xmlns:p14="http://schemas.microsoft.com/office/powerpoint/2010/main" val="1277758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2554545"/>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p:txBody>
      </p:sp>
    </p:spTree>
    <p:extLst>
      <p:ext uri="{BB962C8B-B14F-4D97-AF65-F5344CB8AC3E}">
        <p14:creationId xmlns:p14="http://schemas.microsoft.com/office/powerpoint/2010/main" val="11612089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488832" cy="3170099"/>
          </a:xfrm>
          <a:prstGeom prst="rect">
            <a:avLst/>
          </a:prstGeom>
          <a:noFill/>
        </p:spPr>
        <p:txBody>
          <a:bodyPr wrap="square" rtlCol="0">
            <a:spAutoFit/>
          </a:bodyPr>
          <a:lstStyle/>
          <a:p>
            <a:endParaRPr lang="en-GB" dirty="0" smtClean="0">
              <a:latin typeface="Lucida Sans Typewriter" pitchFamily="49" charset="0"/>
            </a:endParaRPr>
          </a:p>
          <a:p>
            <a:r>
              <a:rPr lang="en-GB" dirty="0" smtClean="0">
                <a:latin typeface="Lucida Sans Typewriter" pitchFamily="49" charset="0"/>
              </a:rPr>
              <a:t>TEXT v FILM</a:t>
            </a:r>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endParaRPr lang="en-GB" dirty="0">
              <a:latin typeface="Lucida Sans Typewriter" pitchFamily="49" charset="0"/>
            </a:endParaRPr>
          </a:p>
          <a:p>
            <a:endParaRPr lang="en-GB" dirty="0" smtClean="0">
              <a:latin typeface="Lucida Sans Typewriter" pitchFamily="49" charset="0"/>
            </a:endParaRPr>
          </a:p>
          <a:p>
            <a:pPr algn="ctr"/>
            <a:r>
              <a:rPr lang="en-GB" sz="2000" dirty="0" smtClean="0">
                <a:latin typeface="Lucida Sans Typewriter" pitchFamily="49" charset="0"/>
              </a:rPr>
              <a:t>SHAREABLE</a:t>
            </a:r>
            <a:endParaRPr lang="en-GB" sz="2000" dirty="0">
              <a:latin typeface="Lucida Sans Typewriter" pitchFamily="49" charset="0"/>
            </a:endParaRPr>
          </a:p>
        </p:txBody>
      </p:sp>
    </p:spTree>
    <p:extLst>
      <p:ext uri="{BB962C8B-B14F-4D97-AF65-F5344CB8AC3E}">
        <p14:creationId xmlns:p14="http://schemas.microsoft.com/office/powerpoint/2010/main" val="4558480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955"/>
            <a:ext cx="9144000" cy="1296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4903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53" y="1219200"/>
            <a:ext cx="8774257" cy="278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1654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5940088"/>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Our </a:t>
            </a:r>
            <a:r>
              <a:rPr lang="en-GB" sz="2000" dirty="0">
                <a:latin typeface="Lucida Sans Typewriter" pitchFamily="49" charset="0"/>
              </a:rPr>
              <a:t>major archives are not </a:t>
            </a:r>
            <a:r>
              <a:rPr lang="en-GB" sz="2000" dirty="0" smtClean="0">
                <a:latin typeface="Lucida Sans Typewriter" pitchFamily="49" charset="0"/>
              </a:rPr>
              <a:t>equipped to deliver the value locked up in them</a:t>
            </a:r>
            <a:endParaRPr lang="en-GB" sz="2000"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need the analytic methods and research framework to consider m</a:t>
            </a:r>
            <a:r>
              <a:rPr lang="en-GB" sz="2000" dirty="0" smtClean="0">
                <a:latin typeface="Lucida Sans Typewriter" pitchFamily="49" charset="0"/>
              </a:rPr>
              <a:t>oving </a:t>
            </a:r>
            <a:r>
              <a:rPr lang="en-GB" sz="2000" dirty="0" smtClean="0">
                <a:latin typeface="Lucida Sans Typewriter" pitchFamily="49" charset="0"/>
              </a:rPr>
              <a:t>image </a:t>
            </a:r>
            <a:r>
              <a:rPr lang="en-GB" sz="2000" dirty="0" smtClean="0">
                <a:latin typeface="Lucida Sans Typewriter" pitchFamily="49" charset="0"/>
              </a:rPr>
              <a:t>in the same terms as text</a:t>
            </a:r>
            <a:endParaRPr lang="en-GB" sz="2000"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b="1" dirty="0" smtClean="0">
                <a:latin typeface="Lucida Sans Typewriter" pitchFamily="49" charset="0"/>
              </a:rPr>
              <a:t>New initiatives are changing the context for our national collections </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have the opportunity to imagine a new future</a:t>
            </a:r>
            <a:endParaRPr lang="en-GB" sz="2000" dirty="0" smtClean="0">
              <a:latin typeface="Lucida Sans Typewriter" pitchFamily="49" charset="0"/>
            </a:endParaRPr>
          </a:p>
        </p:txBody>
      </p:sp>
    </p:spTree>
    <p:extLst>
      <p:ext uri="{BB962C8B-B14F-4D97-AF65-F5344CB8AC3E}">
        <p14:creationId xmlns:p14="http://schemas.microsoft.com/office/powerpoint/2010/main" val="33980207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95536" y="692696"/>
            <a:ext cx="8229600" cy="1143000"/>
          </a:xfrm>
        </p:spPr>
        <p:txBody>
          <a:bodyPr>
            <a:normAutofit/>
          </a:bodyPr>
          <a:lstStyle/>
          <a:p>
            <a:r>
              <a:rPr lang="en-GB" sz="2000" dirty="0">
                <a:latin typeface="Lucida Sans Typewriter" pitchFamily="49" charset="0"/>
              </a:rPr>
              <a:t>A shared vision of the future</a:t>
            </a:r>
          </a:p>
        </p:txBody>
      </p:sp>
      <p:sp>
        <p:nvSpPr>
          <p:cNvPr id="36867" name="Rectangle 3"/>
          <p:cNvSpPr>
            <a:spLocks noGrp="1" noChangeArrowheads="1"/>
          </p:cNvSpPr>
          <p:nvPr>
            <p:ph type="body" idx="1"/>
          </p:nvPr>
        </p:nvSpPr>
        <p:spPr/>
        <p:txBody>
          <a:bodyPr/>
          <a:lstStyle/>
          <a:p>
            <a:pPr>
              <a:spcBef>
                <a:spcPct val="0"/>
              </a:spcBef>
              <a:buFontTx/>
              <a:buNone/>
            </a:pPr>
            <a:r>
              <a:rPr lang="en-GB" sz="2400" b="1" dirty="0">
                <a:solidFill>
                  <a:schemeClr val="tx1"/>
                </a:solidFill>
              </a:rPr>
              <a:t>	</a:t>
            </a:r>
          </a:p>
          <a:p>
            <a:pPr>
              <a:spcBef>
                <a:spcPct val="0"/>
              </a:spcBef>
              <a:buFontTx/>
              <a:buNone/>
            </a:pPr>
            <a:r>
              <a:rPr lang="en-GB" sz="2400" b="1" dirty="0">
                <a:solidFill>
                  <a:schemeClr val="tx1"/>
                </a:solidFill>
                <a:latin typeface="Lucida Sans Typewriter" pitchFamily="49" charset="0"/>
              </a:rPr>
              <a:t>	Imagine that much of the UK</a:t>
            </a:r>
            <a:r>
              <a:rPr lang="ja-JP" altLang="en-GB" sz="2400" b="1" dirty="0">
                <a:solidFill>
                  <a:schemeClr val="tx1"/>
                </a:solidFill>
                <a:latin typeface="Lucida Sans Typewriter" pitchFamily="49" charset="0"/>
              </a:rPr>
              <a:t>’</a:t>
            </a:r>
            <a:r>
              <a:rPr lang="en-GB" sz="2400" b="1" dirty="0">
                <a:solidFill>
                  <a:schemeClr val="tx1"/>
                </a:solidFill>
                <a:latin typeface="Lucida Sans Typewriter" pitchFamily="49" charset="0"/>
              </a:rPr>
              <a:t>s publicly-held cultural and heritage media assets and data could be found in a unified online space…</a:t>
            </a:r>
            <a:r>
              <a:rPr lang="en-GB" sz="2400" dirty="0">
                <a:solidFill>
                  <a:schemeClr val="tx1"/>
                </a:solidFill>
                <a:latin typeface="Lucida Sans Typewriter" pitchFamily="49" charset="0"/>
              </a:rPr>
              <a:t> </a:t>
            </a:r>
            <a:br>
              <a:rPr lang="en-GB" sz="2400" dirty="0">
                <a:solidFill>
                  <a:schemeClr val="tx1"/>
                </a:solidFill>
                <a:latin typeface="Lucida Sans Typewriter" pitchFamily="49" charset="0"/>
              </a:rPr>
            </a:br>
            <a:r>
              <a:rPr lang="en-GB" sz="2400" dirty="0">
                <a:solidFill>
                  <a:schemeClr val="tx1"/>
                </a:solidFill>
                <a:latin typeface="Lucida Sans Typewriter" pitchFamily="49" charset="0"/>
              </a:rPr>
              <a:t/>
            </a:r>
            <a:br>
              <a:rPr lang="en-GB" sz="2400" dirty="0">
                <a:solidFill>
                  <a:schemeClr val="tx1"/>
                </a:solidFill>
                <a:latin typeface="Lucida Sans Typewriter" pitchFamily="49" charset="0"/>
              </a:rPr>
            </a:br>
            <a:r>
              <a:rPr lang="en-GB" sz="2000" dirty="0">
                <a:solidFill>
                  <a:schemeClr val="tx1"/>
                </a:solidFill>
                <a:latin typeface="Lucida Sans Typewriter" pitchFamily="49" charset="0"/>
              </a:rPr>
              <a:t>(connected together, searchable, open, accessible, visible and usable in a way that allows individuals, institutions and machines to add additional material, meaning and context to each other</a:t>
            </a:r>
            <a:r>
              <a:rPr lang="ja-JP" altLang="en-GB" sz="2000" dirty="0">
                <a:solidFill>
                  <a:schemeClr val="tx1"/>
                </a:solidFill>
                <a:latin typeface="Lucida Sans Typewriter" pitchFamily="49" charset="0"/>
              </a:rPr>
              <a:t>’</a:t>
            </a:r>
            <a:r>
              <a:rPr lang="en-GB" sz="2000" dirty="0">
                <a:solidFill>
                  <a:schemeClr val="tx1"/>
                </a:solidFill>
                <a:latin typeface="Lucida Sans Typewriter" pitchFamily="49" charset="0"/>
              </a:rPr>
              <a:t>s media, indexed and tagged to the highest level of detail)</a:t>
            </a:r>
            <a:br>
              <a:rPr lang="en-GB" sz="2000" dirty="0">
                <a:solidFill>
                  <a:schemeClr val="tx1"/>
                </a:solidFill>
                <a:latin typeface="Lucida Sans Typewriter" pitchFamily="49" charset="0"/>
              </a:rPr>
            </a:br>
            <a:endParaRPr lang="en-GB" sz="2000" dirty="0">
              <a:latin typeface="Lucida Sans Typewriter" pitchFamily="49" charset="0"/>
            </a:endParaRPr>
          </a:p>
        </p:txBody>
      </p:sp>
    </p:spTree>
    <p:extLst>
      <p:ext uri="{BB962C8B-B14F-4D97-AF65-F5344CB8AC3E}">
        <p14:creationId xmlns:p14="http://schemas.microsoft.com/office/powerpoint/2010/main" val="40807669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95536" y="1556792"/>
            <a:ext cx="8229600" cy="1143000"/>
          </a:xfrm>
        </p:spPr>
        <p:txBody>
          <a:bodyPr>
            <a:normAutofit/>
          </a:bodyPr>
          <a:lstStyle/>
          <a:p>
            <a:r>
              <a:rPr lang="en-GB" sz="2000" dirty="0">
                <a:latin typeface="Lucida Sans Typewriter" pitchFamily="49" charset="0"/>
              </a:rPr>
              <a:t>The Digital Public Space</a:t>
            </a:r>
          </a:p>
        </p:txBody>
      </p:sp>
      <p:sp>
        <p:nvSpPr>
          <p:cNvPr id="60419" name="Rectangle 3"/>
          <p:cNvSpPr>
            <a:spLocks noGrp="1" noChangeArrowheads="1"/>
          </p:cNvSpPr>
          <p:nvPr>
            <p:ph type="body" idx="1"/>
          </p:nvPr>
        </p:nvSpPr>
        <p:spPr/>
        <p:txBody>
          <a:bodyPr/>
          <a:lstStyle/>
          <a:p>
            <a:pPr>
              <a:spcBef>
                <a:spcPct val="0"/>
              </a:spcBef>
              <a:buFontTx/>
              <a:buNone/>
            </a:pPr>
            <a:r>
              <a:rPr lang="en-GB" sz="2000" dirty="0">
                <a:solidFill>
                  <a:schemeClr val="tx1"/>
                </a:solidFill>
                <a:latin typeface="Lucida Sans Typewriter" pitchFamily="49" charset="0"/>
              </a:rPr>
              <a:t/>
            </a:r>
            <a:br>
              <a:rPr lang="en-GB" sz="2000" dirty="0">
                <a:solidFill>
                  <a:schemeClr val="tx1"/>
                </a:solidFill>
                <a:latin typeface="Lucida Sans Typewriter" pitchFamily="49" charset="0"/>
              </a:rPr>
            </a:br>
            <a:endParaRPr lang="en-GB" sz="2000" dirty="0" smtClean="0">
              <a:solidFill>
                <a:schemeClr val="tx1"/>
              </a:solidFill>
              <a:latin typeface="Lucida Sans Typewriter" pitchFamily="49" charset="0"/>
            </a:endParaRPr>
          </a:p>
          <a:p>
            <a:pPr>
              <a:spcBef>
                <a:spcPct val="0"/>
              </a:spcBef>
              <a:buFontTx/>
              <a:buNone/>
            </a:pPr>
            <a:endParaRPr lang="en-GB" sz="2000" dirty="0">
              <a:latin typeface="Lucida Sans Typewriter" pitchFamily="49" charset="0"/>
            </a:endParaRPr>
          </a:p>
          <a:p>
            <a:pPr>
              <a:spcBef>
                <a:spcPct val="0"/>
              </a:spcBef>
              <a:buFontTx/>
              <a:buNone/>
            </a:pPr>
            <a:endParaRPr lang="en-GB" sz="2000" dirty="0" smtClean="0">
              <a:solidFill>
                <a:schemeClr val="tx1"/>
              </a:solidFill>
              <a:latin typeface="Lucida Sans Typewriter" pitchFamily="49" charset="0"/>
            </a:endParaRPr>
          </a:p>
          <a:p>
            <a:pPr>
              <a:spcBef>
                <a:spcPct val="0"/>
              </a:spcBef>
              <a:buFontTx/>
              <a:buNone/>
            </a:pPr>
            <a:endParaRPr lang="en-GB" sz="2000" dirty="0">
              <a:latin typeface="Lucida Sans Typewriter" pitchFamily="49" charset="0"/>
            </a:endParaRPr>
          </a:p>
          <a:p>
            <a:pPr>
              <a:spcBef>
                <a:spcPct val="0"/>
              </a:spcBef>
              <a:buFontTx/>
              <a:buNone/>
            </a:pPr>
            <a:endParaRPr lang="en-GB" sz="2000" dirty="0" smtClean="0">
              <a:solidFill>
                <a:schemeClr val="tx1"/>
              </a:solidFill>
              <a:latin typeface="Lucida Sans Typewriter" pitchFamily="49" charset="0"/>
            </a:endParaRPr>
          </a:p>
          <a:p>
            <a:pPr>
              <a:spcBef>
                <a:spcPct val="0"/>
              </a:spcBef>
              <a:buFontTx/>
              <a:buNone/>
            </a:pPr>
            <a:r>
              <a:rPr lang="en-GB" sz="2000" dirty="0">
                <a:latin typeface="Lucida Sans Typewriter" pitchFamily="49" charset="0"/>
              </a:rPr>
              <a:t>	</a:t>
            </a:r>
            <a:r>
              <a:rPr lang="en-GB" sz="2000" dirty="0" smtClean="0">
                <a:latin typeface="Lucida Sans Typewriter" pitchFamily="49" charset="0"/>
              </a:rPr>
              <a:t>An</a:t>
            </a:r>
            <a:r>
              <a:rPr lang="en-GB" sz="2000" dirty="0" smtClean="0">
                <a:solidFill>
                  <a:schemeClr val="tx1"/>
                </a:solidFill>
                <a:latin typeface="Lucida Sans Typewriter" pitchFamily="49" charset="0"/>
              </a:rPr>
              <a:t> </a:t>
            </a:r>
            <a:r>
              <a:rPr lang="en-GB" sz="2000" dirty="0">
                <a:solidFill>
                  <a:schemeClr val="tx1"/>
                </a:solidFill>
                <a:latin typeface="Lucida Sans Typewriter" pitchFamily="49" charset="0"/>
              </a:rPr>
              <a:t>emerging vision of a free-to-everyone, open access environment for learning and creative </a:t>
            </a:r>
            <a:r>
              <a:rPr lang="en-GB" sz="2000" dirty="0" smtClean="0">
                <a:solidFill>
                  <a:schemeClr val="tx1"/>
                </a:solidFill>
                <a:latin typeface="Lucida Sans Typewriter" pitchFamily="49" charset="0"/>
              </a:rPr>
              <a:t>endeavour</a:t>
            </a:r>
            <a:endParaRPr lang="en-GB" sz="2000" dirty="0">
              <a:solidFill>
                <a:schemeClr val="tx1"/>
              </a:solidFill>
              <a:latin typeface="Lucida Sans Typewriter" pitchFamily="49" charset="0"/>
            </a:endParaRPr>
          </a:p>
          <a:p>
            <a:endParaRPr lang="en-GB" sz="2400" dirty="0"/>
          </a:p>
        </p:txBody>
      </p:sp>
    </p:spTree>
    <p:extLst>
      <p:ext uri="{BB962C8B-B14F-4D97-AF65-F5344CB8AC3E}">
        <p14:creationId xmlns:p14="http://schemas.microsoft.com/office/powerpoint/2010/main" val="38755110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43345" y="357765"/>
            <a:ext cx="8229600" cy="1143000"/>
          </a:xfrm>
        </p:spPr>
        <p:txBody>
          <a:bodyPr>
            <a:normAutofit/>
          </a:bodyPr>
          <a:lstStyle/>
          <a:p>
            <a:r>
              <a:rPr lang="en-GB" sz="2000" dirty="0">
                <a:latin typeface="Lucida Sans Typewriter" pitchFamily="49" charset="0"/>
              </a:rPr>
              <a:t>Partnerships</a:t>
            </a:r>
          </a:p>
        </p:txBody>
      </p:sp>
      <p:sp>
        <p:nvSpPr>
          <p:cNvPr id="59395" name="Rectangle 3"/>
          <p:cNvSpPr>
            <a:spLocks noGrp="1" noChangeArrowheads="1"/>
          </p:cNvSpPr>
          <p:nvPr>
            <p:ph type="body" idx="1"/>
          </p:nvPr>
        </p:nvSpPr>
        <p:spPr/>
        <p:txBody>
          <a:bodyPr>
            <a:normAutofit lnSpcReduction="10000"/>
          </a:bodyPr>
          <a:lstStyle/>
          <a:p>
            <a:pPr lvl="1">
              <a:lnSpc>
                <a:spcPct val="80000"/>
              </a:lnSpc>
            </a:pPr>
            <a:endParaRPr lang="en-GB" sz="2000" dirty="0" smtClean="0">
              <a:solidFill>
                <a:schemeClr val="tx1"/>
              </a:solidFill>
              <a:latin typeface="Lucida Sans Typewriter" pitchFamily="49" charset="0"/>
            </a:endParaRPr>
          </a:p>
          <a:p>
            <a:pPr lvl="1">
              <a:lnSpc>
                <a:spcPct val="80000"/>
              </a:lnSpc>
            </a:pPr>
            <a:r>
              <a:rPr lang="en-GB" sz="2000" dirty="0" smtClean="0">
                <a:solidFill>
                  <a:schemeClr val="tx1"/>
                </a:solidFill>
                <a:latin typeface="Lucida Sans Typewriter" pitchFamily="49" charset="0"/>
              </a:rPr>
              <a:t>The </a:t>
            </a:r>
            <a:r>
              <a:rPr lang="en-GB" sz="2000" dirty="0">
                <a:solidFill>
                  <a:schemeClr val="tx1"/>
                </a:solidFill>
                <a:latin typeface="Lucida Sans Typewriter" pitchFamily="49" charset="0"/>
              </a:rPr>
              <a:t>National </a:t>
            </a:r>
            <a:r>
              <a:rPr lang="en-GB" sz="2000" dirty="0" smtClean="0">
                <a:solidFill>
                  <a:schemeClr val="tx1"/>
                </a:solidFill>
                <a:latin typeface="Lucida Sans Typewriter" pitchFamily="49" charset="0"/>
              </a:rPr>
              <a:t>Archives</a:t>
            </a:r>
          </a:p>
          <a:p>
            <a:pPr lvl="1">
              <a:lnSpc>
                <a:spcPct val="80000"/>
              </a:lnSpc>
            </a:pPr>
            <a:r>
              <a:rPr lang="en-GB" sz="2000" dirty="0" smtClean="0">
                <a:solidFill>
                  <a:schemeClr val="tx1"/>
                </a:solidFill>
                <a:latin typeface="Lucida Sans Typewriter" pitchFamily="49" charset="0"/>
              </a:rPr>
              <a:t>Royal </a:t>
            </a:r>
            <a:r>
              <a:rPr lang="en-GB" sz="2000" dirty="0">
                <a:solidFill>
                  <a:schemeClr val="tx1"/>
                </a:solidFill>
                <a:latin typeface="Lucida Sans Typewriter" pitchFamily="49" charset="0"/>
              </a:rPr>
              <a:t>Opera House</a:t>
            </a:r>
          </a:p>
          <a:p>
            <a:pPr lvl="1">
              <a:lnSpc>
                <a:spcPct val="80000"/>
              </a:lnSpc>
            </a:pPr>
            <a:r>
              <a:rPr lang="en-GB" sz="2000" dirty="0">
                <a:solidFill>
                  <a:schemeClr val="tx1"/>
                </a:solidFill>
                <a:latin typeface="Lucida Sans Typewriter" pitchFamily="49" charset="0"/>
              </a:rPr>
              <a:t>British Library</a:t>
            </a:r>
          </a:p>
          <a:p>
            <a:pPr lvl="1">
              <a:lnSpc>
                <a:spcPct val="80000"/>
              </a:lnSpc>
            </a:pPr>
            <a:r>
              <a:rPr lang="en-GB" sz="2000" dirty="0">
                <a:solidFill>
                  <a:schemeClr val="tx1"/>
                </a:solidFill>
                <a:latin typeface="Lucida Sans Typewriter" pitchFamily="49" charset="0"/>
              </a:rPr>
              <a:t>The Open University</a:t>
            </a:r>
          </a:p>
          <a:p>
            <a:pPr lvl="1">
              <a:lnSpc>
                <a:spcPct val="80000"/>
              </a:lnSpc>
            </a:pPr>
            <a:r>
              <a:rPr lang="en-GB" sz="2000" dirty="0">
                <a:solidFill>
                  <a:schemeClr val="tx1"/>
                </a:solidFill>
                <a:latin typeface="Lucida Sans Typewriter" pitchFamily="49" charset="0"/>
              </a:rPr>
              <a:t>British Film Institute	</a:t>
            </a:r>
          </a:p>
          <a:p>
            <a:pPr lvl="1">
              <a:lnSpc>
                <a:spcPct val="80000"/>
              </a:lnSpc>
            </a:pPr>
            <a:r>
              <a:rPr lang="en-GB" sz="2000" dirty="0">
                <a:solidFill>
                  <a:schemeClr val="tx1"/>
                </a:solidFill>
                <a:latin typeface="Lucida Sans Typewriter" pitchFamily="49" charset="0"/>
              </a:rPr>
              <a:t>National Library of Scotland</a:t>
            </a:r>
          </a:p>
          <a:p>
            <a:pPr lvl="1">
              <a:lnSpc>
                <a:spcPct val="80000"/>
              </a:lnSpc>
            </a:pPr>
            <a:r>
              <a:rPr lang="en-GB" sz="2000" dirty="0">
                <a:solidFill>
                  <a:schemeClr val="tx1"/>
                </a:solidFill>
                <a:latin typeface="Lucida Sans Typewriter" pitchFamily="49" charset="0"/>
              </a:rPr>
              <a:t>JISC</a:t>
            </a:r>
          </a:p>
          <a:p>
            <a:pPr lvl="1">
              <a:lnSpc>
                <a:spcPct val="80000"/>
              </a:lnSpc>
            </a:pPr>
            <a:r>
              <a:rPr lang="en-GB" sz="2000" dirty="0" smtClean="0">
                <a:solidFill>
                  <a:schemeClr val="tx1"/>
                </a:solidFill>
                <a:latin typeface="Lucida Sans Typewriter" pitchFamily="49" charset="0"/>
              </a:rPr>
              <a:t>Arts </a:t>
            </a:r>
            <a:r>
              <a:rPr lang="en-GB" sz="2000" dirty="0">
                <a:solidFill>
                  <a:schemeClr val="tx1"/>
                </a:solidFill>
                <a:latin typeface="Lucida Sans Typewriter" pitchFamily="49" charset="0"/>
              </a:rPr>
              <a:t>Council England</a:t>
            </a:r>
          </a:p>
          <a:p>
            <a:pPr lvl="1">
              <a:lnSpc>
                <a:spcPct val="80000"/>
              </a:lnSpc>
            </a:pPr>
            <a:r>
              <a:rPr lang="en-GB" sz="2000" dirty="0">
                <a:solidFill>
                  <a:schemeClr val="tx1"/>
                </a:solidFill>
                <a:latin typeface="Lucida Sans Typewriter" pitchFamily="49" charset="0"/>
              </a:rPr>
              <a:t>Royal Botanic Gardens at Kew	</a:t>
            </a:r>
          </a:p>
          <a:p>
            <a:pPr lvl="1">
              <a:lnSpc>
                <a:spcPct val="80000"/>
              </a:lnSpc>
            </a:pPr>
            <a:r>
              <a:rPr lang="en-GB" sz="2000" dirty="0">
                <a:solidFill>
                  <a:schemeClr val="tx1"/>
                </a:solidFill>
                <a:latin typeface="Lucida Sans Typewriter" pitchFamily="49" charset="0"/>
              </a:rPr>
              <a:t>National Maritime Museum</a:t>
            </a:r>
          </a:p>
          <a:p>
            <a:pPr lvl="1">
              <a:lnSpc>
                <a:spcPct val="80000"/>
              </a:lnSpc>
            </a:pPr>
            <a:r>
              <a:rPr lang="en-GB" sz="2000" dirty="0">
                <a:solidFill>
                  <a:schemeClr val="tx1"/>
                </a:solidFill>
                <a:latin typeface="Lucida Sans Typewriter" pitchFamily="49" charset="0"/>
              </a:rPr>
              <a:t>Science Museum</a:t>
            </a:r>
          </a:p>
          <a:p>
            <a:pPr lvl="1">
              <a:lnSpc>
                <a:spcPct val="80000"/>
              </a:lnSpc>
            </a:pPr>
            <a:r>
              <a:rPr lang="en-GB" sz="2000" dirty="0">
                <a:solidFill>
                  <a:schemeClr val="tx1"/>
                </a:solidFill>
                <a:latin typeface="Lucida Sans Typewriter" pitchFamily="49" charset="0"/>
              </a:rPr>
              <a:t>Public Catalogue Foundation (representing UK galleries</a:t>
            </a:r>
            <a:r>
              <a:rPr lang="en-GB" sz="1800" dirty="0" smtClean="0">
                <a:solidFill>
                  <a:schemeClr val="tx1"/>
                </a:solidFill>
              </a:rPr>
              <a:t>)</a:t>
            </a:r>
          </a:p>
          <a:p>
            <a:pPr lvl="1">
              <a:lnSpc>
                <a:spcPct val="80000"/>
              </a:lnSpc>
            </a:pPr>
            <a:r>
              <a:rPr lang="en-GB" sz="2000" dirty="0" smtClean="0">
                <a:latin typeface="Lucida Sans Typewriter" pitchFamily="49" charset="0"/>
              </a:rPr>
              <a:t>BBC</a:t>
            </a:r>
            <a:endParaRPr lang="en-GB" sz="2000" dirty="0">
              <a:solidFill>
                <a:schemeClr val="tx1"/>
              </a:solidFill>
              <a:latin typeface="Lucida Sans Typewriter" pitchFamily="49" charset="0"/>
            </a:endParaRPr>
          </a:p>
          <a:p>
            <a:pPr>
              <a:lnSpc>
                <a:spcPct val="80000"/>
              </a:lnSpc>
            </a:pPr>
            <a:endParaRPr lang="en-GB" sz="2000" dirty="0"/>
          </a:p>
        </p:txBody>
      </p:sp>
    </p:spTree>
    <p:extLst>
      <p:ext uri="{BB962C8B-B14F-4D97-AF65-F5344CB8AC3E}">
        <p14:creationId xmlns:p14="http://schemas.microsoft.com/office/powerpoint/2010/main" val="11600614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1772816"/>
            <a:ext cx="4801314" cy="2554545"/>
          </a:xfrm>
          <a:prstGeom prst="rect">
            <a:avLst/>
          </a:prstGeom>
          <a:noFill/>
        </p:spPr>
        <p:txBody>
          <a:bodyPr wrap="none" rtlCol="0">
            <a:spAutoFit/>
          </a:bodyPr>
          <a:lstStyle/>
          <a:p>
            <a:r>
              <a:rPr lang="en-GB" sz="2000" dirty="0" smtClean="0">
                <a:latin typeface="Lucida Sans Typewriter" pitchFamily="49" charset="0"/>
              </a:rPr>
              <a:t>Changing landscape for IP:</a:t>
            </a:r>
          </a:p>
          <a:p>
            <a:endParaRPr lang="en-GB" sz="2000" dirty="0">
              <a:latin typeface="Lucida Sans Typewriter" pitchFamily="49" charset="0"/>
            </a:endParaRPr>
          </a:p>
          <a:p>
            <a:endParaRPr lang="en-GB" sz="2000" dirty="0" smtClean="0">
              <a:latin typeface="Lucida Sans Typewriter" pitchFamily="49" charset="0"/>
            </a:endParaRPr>
          </a:p>
          <a:p>
            <a:r>
              <a:rPr lang="en-GB" sz="2000" dirty="0" smtClean="0">
                <a:latin typeface="Lucida Sans Typewriter" pitchFamily="49" charset="0"/>
              </a:rPr>
              <a:t>Hargreaves review</a:t>
            </a:r>
          </a:p>
          <a:p>
            <a:endParaRPr lang="en-GB" sz="2000" dirty="0">
              <a:latin typeface="Lucida Sans Typewriter" pitchFamily="49" charset="0"/>
            </a:endParaRPr>
          </a:p>
          <a:p>
            <a:r>
              <a:rPr lang="en-GB" sz="2000" dirty="0" smtClean="0">
                <a:latin typeface="Lucida Sans Typewriter" pitchFamily="49" charset="0"/>
              </a:rPr>
              <a:t>EU and orphan works</a:t>
            </a:r>
            <a:endParaRPr lang="en-GB" sz="2000" dirty="0">
              <a:latin typeface="Lucida Sans Typewriter" pitchFamily="49" charset="0"/>
            </a:endParaRPr>
          </a:p>
          <a:p>
            <a:endParaRPr lang="en-GB" sz="2000" dirty="0" smtClean="0">
              <a:latin typeface="Lucida Sans Typewriter" pitchFamily="49" charset="0"/>
            </a:endParaRPr>
          </a:p>
          <a:p>
            <a:r>
              <a:rPr lang="en-GB" sz="2000" dirty="0" smtClean="0">
                <a:latin typeface="Lucida Sans Typewriter" pitchFamily="49" charset="0"/>
              </a:rPr>
              <a:t>Extended educational licensing</a:t>
            </a:r>
            <a:endParaRPr lang="en-GB" sz="2000" dirty="0">
              <a:latin typeface="Lucida Sans Typewriter" pitchFamily="49" charset="0"/>
            </a:endParaRPr>
          </a:p>
        </p:txBody>
      </p:sp>
    </p:spTree>
    <p:extLst>
      <p:ext uri="{BB962C8B-B14F-4D97-AF65-F5344CB8AC3E}">
        <p14:creationId xmlns:p14="http://schemas.microsoft.com/office/powerpoint/2010/main" val="26554915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760" y="3062211"/>
            <a:ext cx="4031873" cy="400110"/>
          </a:xfrm>
          <a:prstGeom prst="rect">
            <a:avLst/>
          </a:prstGeom>
          <a:noFill/>
        </p:spPr>
        <p:txBody>
          <a:bodyPr wrap="none" rtlCol="0">
            <a:spAutoFit/>
          </a:bodyPr>
          <a:lstStyle/>
          <a:p>
            <a:r>
              <a:rPr lang="en-GB" sz="2000" dirty="0" smtClean="0">
                <a:latin typeface="Lucida Sans Typewriter" pitchFamily="49" charset="0"/>
              </a:rPr>
              <a:t>The Artist in the Archive</a:t>
            </a:r>
            <a:endParaRPr lang="en-GB" sz="2000" dirty="0">
              <a:latin typeface="Lucida Sans Typewriter" pitchFamily="49" charset="0"/>
            </a:endParaRPr>
          </a:p>
        </p:txBody>
      </p:sp>
    </p:spTree>
    <p:extLst>
      <p:ext uri="{BB962C8B-B14F-4D97-AF65-F5344CB8AC3E}">
        <p14:creationId xmlns:p14="http://schemas.microsoft.com/office/powerpoint/2010/main" val="3939932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hiltalk poster1"/>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26988"/>
            <a:ext cx="9155113" cy="6831012"/>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29464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3785652"/>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Our </a:t>
            </a:r>
            <a:r>
              <a:rPr lang="en-GB" sz="2000" dirty="0">
                <a:latin typeface="Lucida Sans Typewriter" pitchFamily="49" charset="0"/>
              </a:rPr>
              <a:t>major archives are not </a:t>
            </a:r>
            <a:r>
              <a:rPr lang="en-GB" sz="2000" dirty="0" smtClean="0">
                <a:latin typeface="Lucida Sans Typewriter" pitchFamily="49" charset="0"/>
              </a:rPr>
              <a:t>equipped to deliver the value locked up in them</a:t>
            </a:r>
            <a:endParaRPr lang="en-GB" sz="2000"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p:txBody>
      </p:sp>
    </p:spTree>
    <p:extLst>
      <p:ext uri="{BB962C8B-B14F-4D97-AF65-F5344CB8AC3E}">
        <p14:creationId xmlns:p14="http://schemas.microsoft.com/office/powerpoint/2010/main" val="33980207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Richard montag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75" y="1628775"/>
            <a:ext cx="9140825" cy="4718050"/>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Rectangle 1"/>
          <p:cNvSpPr>
            <a:spLocks noChangeArrowheads="1"/>
          </p:cNvSpPr>
          <p:nvPr/>
        </p:nvSpPr>
        <p:spPr bwMode="auto">
          <a:xfrm>
            <a:off x="179388" y="2603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dirty="0">
                <a:latin typeface="Lucida Sans Typewriter" pitchFamily="49" charset="0"/>
              </a:rPr>
              <a:t>“BBC in the East End </a:t>
            </a:r>
            <a:r>
              <a:rPr lang="en-GB" sz="1800" i="1" dirty="0">
                <a:latin typeface="Lucida Sans Typewriter" pitchFamily="49" charset="0"/>
              </a:rPr>
              <a:t>updated”</a:t>
            </a:r>
          </a:p>
          <a:p>
            <a:r>
              <a:rPr lang="en-GB" sz="1800" i="1" dirty="0">
                <a:latin typeface="Lucida Sans Typewriter" pitchFamily="49" charset="0"/>
              </a:rPr>
              <a:t>a film by Chris </a:t>
            </a:r>
            <a:r>
              <a:rPr lang="en-GB" sz="1800" i="1" dirty="0">
                <a:latin typeface="Lucida Sans Typewriter" pitchFamily="49" charset="0"/>
              </a:rPr>
              <a:t>Dorley</a:t>
            </a:r>
            <a:r>
              <a:rPr lang="en-GB" sz="1800" i="1" dirty="0">
                <a:latin typeface="Lucida Sans Typewriter" pitchFamily="49" charset="0"/>
              </a:rPr>
              <a:t>-Brown</a:t>
            </a:r>
          </a:p>
        </p:txBody>
      </p:sp>
    </p:spTree>
    <p:extLst>
      <p:ext uri="{BB962C8B-B14F-4D97-AF65-F5344CB8AC3E}">
        <p14:creationId xmlns:p14="http://schemas.microsoft.com/office/powerpoint/2010/main" val="41459964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Paul\Pictures\My Pictures\TryingThingsOut1.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4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1"/>
          <p:cNvSpPr txBox="1">
            <a:spLocks noChangeArrowheads="1"/>
          </p:cNvSpPr>
          <p:nvPr/>
        </p:nvSpPr>
        <p:spPr bwMode="auto">
          <a:xfrm>
            <a:off x="123825" y="188913"/>
            <a:ext cx="25555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2"/>
                </a:solidFill>
                <a:latin typeface="Arial" charset="0"/>
                <a:cs typeface="Arial" charset="0"/>
              </a:defRPr>
            </a:lvl1pPr>
            <a:lvl2pPr marL="742950" indent="-285750" eaLnBrk="0" hangingPunct="0">
              <a:defRPr sz="2800" b="1">
                <a:solidFill>
                  <a:schemeClr val="tx2"/>
                </a:solidFill>
                <a:latin typeface="Arial" charset="0"/>
                <a:cs typeface="Arial" charset="0"/>
              </a:defRPr>
            </a:lvl2pPr>
            <a:lvl3pPr marL="1143000" indent="-228600" eaLnBrk="0" hangingPunct="0">
              <a:defRPr sz="2800" b="1">
                <a:solidFill>
                  <a:schemeClr val="tx2"/>
                </a:solidFill>
                <a:latin typeface="Arial" charset="0"/>
                <a:cs typeface="Arial" charset="0"/>
              </a:defRPr>
            </a:lvl3pPr>
            <a:lvl4pPr marL="1600200" indent="-228600" eaLnBrk="0" hangingPunct="0">
              <a:defRPr sz="2800" b="1">
                <a:solidFill>
                  <a:schemeClr val="tx2"/>
                </a:solidFill>
                <a:latin typeface="Arial" charset="0"/>
                <a:cs typeface="Arial" charset="0"/>
              </a:defRPr>
            </a:lvl4pPr>
            <a:lvl5pPr marL="2057400" indent="-228600" eaLnBrk="0" hangingPunct="0">
              <a:defRPr sz="2800" b="1">
                <a:solidFill>
                  <a:schemeClr val="tx2"/>
                </a:solidFill>
                <a:latin typeface="Arial" charset="0"/>
                <a:cs typeface="Arial" charset="0"/>
              </a:defRPr>
            </a:lvl5pPr>
            <a:lvl6pPr marL="2514600" indent="-228600" eaLnBrk="0" fontAlgn="base" hangingPunct="0">
              <a:spcBef>
                <a:spcPct val="0"/>
              </a:spcBef>
              <a:spcAft>
                <a:spcPct val="0"/>
              </a:spcAft>
              <a:defRPr sz="2800" b="1">
                <a:solidFill>
                  <a:schemeClr val="tx2"/>
                </a:solidFill>
                <a:latin typeface="Arial" charset="0"/>
                <a:cs typeface="Arial" charset="0"/>
              </a:defRPr>
            </a:lvl6pPr>
            <a:lvl7pPr marL="2971800" indent="-228600" eaLnBrk="0" fontAlgn="base" hangingPunct="0">
              <a:spcBef>
                <a:spcPct val="0"/>
              </a:spcBef>
              <a:spcAft>
                <a:spcPct val="0"/>
              </a:spcAft>
              <a:defRPr sz="2800" b="1">
                <a:solidFill>
                  <a:schemeClr val="tx2"/>
                </a:solidFill>
                <a:latin typeface="Arial" charset="0"/>
                <a:cs typeface="Arial" charset="0"/>
              </a:defRPr>
            </a:lvl7pPr>
            <a:lvl8pPr marL="3429000" indent="-228600" eaLnBrk="0" fontAlgn="base" hangingPunct="0">
              <a:spcBef>
                <a:spcPct val="0"/>
              </a:spcBef>
              <a:spcAft>
                <a:spcPct val="0"/>
              </a:spcAft>
              <a:defRPr sz="2800" b="1">
                <a:solidFill>
                  <a:schemeClr val="tx2"/>
                </a:solidFill>
                <a:latin typeface="Arial" charset="0"/>
                <a:cs typeface="Arial" charset="0"/>
              </a:defRPr>
            </a:lvl8pPr>
            <a:lvl9pPr marL="3886200" indent="-228600" eaLnBrk="0" fontAlgn="base" hangingPunct="0">
              <a:spcBef>
                <a:spcPct val="0"/>
              </a:spcBef>
              <a:spcAft>
                <a:spcPct val="0"/>
              </a:spcAft>
              <a:defRPr sz="2800" b="1">
                <a:solidFill>
                  <a:schemeClr val="tx2"/>
                </a:solidFill>
                <a:latin typeface="Arial" charset="0"/>
                <a:cs typeface="Arial" charset="0"/>
              </a:defRPr>
            </a:lvl9pPr>
          </a:lstStyle>
          <a:p>
            <a:pPr eaLnBrk="1" hangingPunct="1"/>
            <a:r>
              <a:rPr lang="en-GB" sz="1800" dirty="0">
                <a:solidFill>
                  <a:schemeClr val="bg1"/>
                </a:solidFill>
                <a:latin typeface="Lucida Sans Typewriter" pitchFamily="49" charset="0"/>
              </a:rPr>
              <a:t>Trying Things Out</a:t>
            </a:r>
          </a:p>
          <a:p>
            <a:pPr eaLnBrk="1" hangingPunct="1"/>
            <a:r>
              <a:rPr lang="en-GB" sz="1800" i="1" dirty="0">
                <a:solidFill>
                  <a:schemeClr val="bg1"/>
                </a:solidFill>
                <a:latin typeface="Lucida Sans Typewriter" pitchFamily="49" charset="0"/>
              </a:rPr>
              <a:t>a film by </a:t>
            </a:r>
          </a:p>
          <a:p>
            <a:pPr eaLnBrk="1" hangingPunct="1"/>
            <a:r>
              <a:rPr lang="en-GB" sz="1800" i="1" dirty="0">
                <a:solidFill>
                  <a:schemeClr val="bg1"/>
                </a:solidFill>
                <a:latin typeface="Lucida Sans Typewriter" pitchFamily="49" charset="0"/>
              </a:rPr>
              <a:t>Vicki Bennett</a:t>
            </a:r>
          </a:p>
        </p:txBody>
      </p:sp>
    </p:spTree>
    <p:extLst>
      <p:ext uri="{BB962C8B-B14F-4D97-AF65-F5344CB8AC3E}">
        <p14:creationId xmlns:p14="http://schemas.microsoft.com/office/powerpoint/2010/main" val="29633648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0"/>
            <a:ext cx="92252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5576" y="1556792"/>
            <a:ext cx="1569660" cy="400110"/>
          </a:xfrm>
          <a:prstGeom prst="rect">
            <a:avLst/>
          </a:prstGeom>
          <a:noFill/>
        </p:spPr>
        <p:txBody>
          <a:bodyPr wrap="none" rtlCol="0">
            <a:spAutoFit/>
          </a:bodyPr>
          <a:lstStyle/>
          <a:p>
            <a:r>
              <a:rPr lang="en-GB" sz="2000" dirty="0" smtClean="0">
                <a:solidFill>
                  <a:schemeClr val="bg1"/>
                </a:solidFill>
                <a:latin typeface="Lucida Sans Typewriter" pitchFamily="49" charset="0"/>
              </a:rPr>
              <a:t>Mnemosyne</a:t>
            </a:r>
            <a:endParaRPr lang="en-GB" sz="2000" dirty="0">
              <a:solidFill>
                <a:schemeClr val="bg1"/>
              </a:solidFill>
              <a:latin typeface="Lucida Sans Typewriter" pitchFamily="49" charset="0"/>
            </a:endParaRPr>
          </a:p>
        </p:txBody>
      </p:sp>
    </p:spTree>
    <p:extLst>
      <p:ext uri="{BB962C8B-B14F-4D97-AF65-F5344CB8AC3E}">
        <p14:creationId xmlns:p14="http://schemas.microsoft.com/office/powerpoint/2010/main" val="5139605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41564"/>
            <a:ext cx="10234068" cy="689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7265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32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3148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5940088"/>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Our </a:t>
            </a:r>
            <a:r>
              <a:rPr lang="en-GB" sz="2000" dirty="0">
                <a:latin typeface="Lucida Sans Typewriter" pitchFamily="49" charset="0"/>
              </a:rPr>
              <a:t>major archives are not </a:t>
            </a:r>
            <a:r>
              <a:rPr lang="en-GB" sz="2000" dirty="0" smtClean="0">
                <a:latin typeface="Lucida Sans Typewriter" pitchFamily="49" charset="0"/>
              </a:rPr>
              <a:t>equipped to deliver the value locked up in them</a:t>
            </a:r>
            <a:endParaRPr lang="en-GB" sz="2000"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need the analytic methods and research framework to consider m</a:t>
            </a:r>
            <a:r>
              <a:rPr lang="en-GB" sz="2000" dirty="0" smtClean="0">
                <a:latin typeface="Lucida Sans Typewriter" pitchFamily="49" charset="0"/>
              </a:rPr>
              <a:t>oving </a:t>
            </a:r>
            <a:r>
              <a:rPr lang="en-GB" sz="2000" dirty="0" smtClean="0">
                <a:latin typeface="Lucida Sans Typewriter" pitchFamily="49" charset="0"/>
              </a:rPr>
              <a:t>image </a:t>
            </a:r>
            <a:r>
              <a:rPr lang="en-GB" sz="2000" dirty="0" smtClean="0">
                <a:latin typeface="Lucida Sans Typewriter" pitchFamily="49" charset="0"/>
              </a:rPr>
              <a:t>in the same terms as text</a:t>
            </a:r>
            <a:endParaRPr lang="en-GB" sz="2000"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New initiatives are changing the context for our national collections </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b="1" dirty="0" smtClean="0">
                <a:latin typeface="Lucida Sans Typewriter" pitchFamily="49" charset="0"/>
              </a:rPr>
              <a:t>We have the opportunity to imagine a new future</a:t>
            </a:r>
            <a:endParaRPr lang="en-GB" sz="2000" b="1" dirty="0" smtClean="0">
              <a:latin typeface="Lucida Sans Typewriter" pitchFamily="49" charset="0"/>
            </a:endParaRPr>
          </a:p>
        </p:txBody>
      </p:sp>
    </p:spTree>
    <p:extLst>
      <p:ext uri="{BB962C8B-B14F-4D97-AF65-F5344CB8AC3E}">
        <p14:creationId xmlns:p14="http://schemas.microsoft.com/office/powerpoint/2010/main" val="33980207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6139" y="836712"/>
            <a:ext cx="6480720" cy="3108543"/>
          </a:xfrm>
          <a:prstGeom prst="rect">
            <a:avLst/>
          </a:prstGeom>
          <a:noFill/>
        </p:spPr>
        <p:txBody>
          <a:bodyPr wrap="square" rtlCol="0">
            <a:spAutoFit/>
          </a:bodyPr>
          <a:lstStyle/>
          <a:p>
            <a:r>
              <a:rPr lang="en-GB" sz="2000" dirty="0" smtClean="0">
                <a:latin typeface="Lucida Sans Typewriter" pitchFamily="49" charset="0"/>
              </a:rPr>
              <a:t>What will be the main features of a future where moving image resources are open and discoverable to all?</a:t>
            </a:r>
          </a:p>
          <a:p>
            <a:endParaRPr lang="en-GB" sz="2000" dirty="0">
              <a:latin typeface="Lucida Sans Typewriter" pitchFamily="49" charset="0"/>
            </a:endParaRP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a:latin typeface="Lucida Sans Typewriter" pitchFamily="49" charset="0"/>
            </a:endParaRPr>
          </a:p>
          <a:p>
            <a:endParaRPr lang="en-GB" sz="2000" dirty="0" smtClean="0">
              <a:latin typeface="Lucida Sans Typewriter" pitchFamily="49" charset="0"/>
            </a:endParaRPr>
          </a:p>
          <a:p>
            <a:endParaRPr lang="en-GB" dirty="0"/>
          </a:p>
          <a:p>
            <a:endParaRPr lang="en-GB" dirty="0"/>
          </a:p>
        </p:txBody>
      </p:sp>
    </p:spTree>
    <p:extLst>
      <p:ext uri="{BB962C8B-B14F-4D97-AF65-F5344CB8AC3E}">
        <p14:creationId xmlns:p14="http://schemas.microsoft.com/office/powerpoint/2010/main" val="35740109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6139" y="836712"/>
            <a:ext cx="6480720" cy="3724096"/>
          </a:xfrm>
          <a:prstGeom prst="rect">
            <a:avLst/>
          </a:prstGeom>
          <a:noFill/>
        </p:spPr>
        <p:txBody>
          <a:bodyPr wrap="square" rtlCol="0">
            <a:spAutoFit/>
          </a:bodyPr>
          <a:lstStyle/>
          <a:p>
            <a:r>
              <a:rPr lang="en-GB" sz="2000" dirty="0" smtClean="0">
                <a:latin typeface="Lucida Sans Typewriter" pitchFamily="49" charset="0"/>
              </a:rPr>
              <a:t>What will be the main features of a future where moving image resources are open and discoverable to all?</a:t>
            </a:r>
          </a:p>
          <a:p>
            <a:endParaRPr lang="en-GB" sz="2000" dirty="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Educational licensing will be extended to all collections</a:t>
            </a: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a:latin typeface="Lucida Sans Typewriter" pitchFamily="49" charset="0"/>
            </a:endParaRPr>
          </a:p>
          <a:p>
            <a:endParaRPr lang="en-GB" sz="2000" dirty="0" smtClean="0">
              <a:latin typeface="Lucida Sans Typewriter" pitchFamily="49" charset="0"/>
            </a:endParaRPr>
          </a:p>
          <a:p>
            <a:endParaRPr lang="en-GB" dirty="0"/>
          </a:p>
          <a:p>
            <a:endParaRPr lang="en-GB" dirty="0"/>
          </a:p>
        </p:txBody>
      </p:sp>
    </p:spTree>
    <p:extLst>
      <p:ext uri="{BB962C8B-B14F-4D97-AF65-F5344CB8AC3E}">
        <p14:creationId xmlns:p14="http://schemas.microsoft.com/office/powerpoint/2010/main" val="36627676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6139" y="836712"/>
            <a:ext cx="6480720" cy="4339650"/>
          </a:xfrm>
          <a:prstGeom prst="rect">
            <a:avLst/>
          </a:prstGeom>
          <a:noFill/>
        </p:spPr>
        <p:txBody>
          <a:bodyPr wrap="square" rtlCol="0">
            <a:spAutoFit/>
          </a:bodyPr>
          <a:lstStyle/>
          <a:p>
            <a:r>
              <a:rPr lang="en-GB" sz="2000" dirty="0" smtClean="0">
                <a:latin typeface="Lucida Sans Typewriter" pitchFamily="49" charset="0"/>
              </a:rPr>
              <a:t>What will be the main features of a future where moving image resources are open and discoverable to all?</a:t>
            </a:r>
          </a:p>
          <a:p>
            <a:endParaRPr lang="en-GB" sz="2000" dirty="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Educational licensing will be extended to all collections</a:t>
            </a:r>
          </a:p>
          <a:p>
            <a:pPr marL="342900" indent="-342900">
              <a:buFont typeface="Wingdings" pitchFamily="2" charset="2"/>
              <a:buChar char="v"/>
            </a:pPr>
            <a:r>
              <a:rPr lang="en-GB" sz="2000" dirty="0" smtClean="0">
                <a:latin typeface="Lucida Sans Typewriter" pitchFamily="49" charset="0"/>
              </a:rPr>
              <a:t>Underlying rights will be transparent</a:t>
            </a:r>
          </a:p>
          <a:p>
            <a:r>
              <a:rPr lang="en-GB" sz="2000" dirty="0" smtClean="0">
                <a:latin typeface="Lucida Sans Typewriter" pitchFamily="49" charset="0"/>
              </a:rPr>
              <a:t> </a:t>
            </a:r>
            <a:endParaRPr lang="en-GB" sz="2000" dirty="0">
              <a:latin typeface="Lucida Sans Typewriter" pitchFamily="49" charset="0"/>
            </a:endParaRP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a:latin typeface="Lucida Sans Typewriter" pitchFamily="49" charset="0"/>
            </a:endParaRPr>
          </a:p>
          <a:p>
            <a:endParaRPr lang="en-GB" sz="2000" dirty="0" smtClean="0">
              <a:latin typeface="Lucida Sans Typewriter" pitchFamily="49" charset="0"/>
            </a:endParaRPr>
          </a:p>
          <a:p>
            <a:endParaRPr lang="en-GB" dirty="0"/>
          </a:p>
          <a:p>
            <a:endParaRPr lang="en-GB" dirty="0"/>
          </a:p>
        </p:txBody>
      </p:sp>
    </p:spTree>
    <p:extLst>
      <p:ext uri="{BB962C8B-B14F-4D97-AF65-F5344CB8AC3E}">
        <p14:creationId xmlns:p14="http://schemas.microsoft.com/office/powerpoint/2010/main" val="36627676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6139" y="836712"/>
            <a:ext cx="6480720" cy="4955203"/>
          </a:xfrm>
          <a:prstGeom prst="rect">
            <a:avLst/>
          </a:prstGeom>
          <a:noFill/>
        </p:spPr>
        <p:txBody>
          <a:bodyPr wrap="square" rtlCol="0">
            <a:spAutoFit/>
          </a:bodyPr>
          <a:lstStyle/>
          <a:p>
            <a:r>
              <a:rPr lang="en-GB" sz="2000" dirty="0" smtClean="0">
                <a:latin typeface="Lucida Sans Typewriter" pitchFamily="49" charset="0"/>
              </a:rPr>
              <a:t>What will be the main features of a future where moving image resources are open and discoverable to all?</a:t>
            </a:r>
          </a:p>
          <a:p>
            <a:endParaRPr lang="en-GB" sz="2000" dirty="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Educational licensing will be extended to all collections</a:t>
            </a:r>
          </a:p>
          <a:p>
            <a:pPr marL="342900" indent="-342900">
              <a:buFont typeface="Wingdings" pitchFamily="2" charset="2"/>
              <a:buChar char="v"/>
            </a:pPr>
            <a:r>
              <a:rPr lang="en-GB" sz="2000" dirty="0" smtClean="0">
                <a:latin typeface="Lucida Sans Typewriter" pitchFamily="49" charset="0"/>
              </a:rPr>
              <a:t>Underlying rights will be transparent</a:t>
            </a:r>
          </a:p>
          <a:p>
            <a:pPr marL="342900" indent="-342900">
              <a:buFont typeface="Wingdings" pitchFamily="2" charset="2"/>
              <a:buChar char="v"/>
            </a:pPr>
            <a:r>
              <a:rPr lang="en-GB" sz="2000" dirty="0" smtClean="0">
                <a:latin typeface="Lucida Sans Typewriter" pitchFamily="49" charset="0"/>
              </a:rPr>
              <a:t>Closed collections will become living </a:t>
            </a:r>
            <a:r>
              <a:rPr lang="en-GB" sz="2000" dirty="0">
                <a:latin typeface="Lucida Sans Typewriter" pitchFamily="49" charset="0"/>
              </a:rPr>
              <a:t>archives </a:t>
            </a:r>
            <a:r>
              <a:rPr lang="en-GB" sz="2000" dirty="0" smtClean="0">
                <a:latin typeface="Lucida Sans Typewriter" pitchFamily="49" charset="0"/>
              </a:rPr>
              <a:t>or open </a:t>
            </a:r>
            <a:r>
              <a:rPr lang="en-GB" sz="2000" dirty="0">
                <a:latin typeface="Lucida Sans Typewriter" pitchFamily="49" charset="0"/>
              </a:rPr>
              <a:t>memory centres</a:t>
            </a: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a:latin typeface="Lucida Sans Typewriter" pitchFamily="49" charset="0"/>
            </a:endParaRPr>
          </a:p>
          <a:p>
            <a:endParaRPr lang="en-GB" sz="2000" dirty="0" smtClean="0">
              <a:latin typeface="Lucida Sans Typewriter" pitchFamily="49" charset="0"/>
            </a:endParaRPr>
          </a:p>
          <a:p>
            <a:endParaRPr lang="en-GB" dirty="0"/>
          </a:p>
          <a:p>
            <a:endParaRPr lang="en-GB" dirty="0"/>
          </a:p>
        </p:txBody>
      </p:sp>
    </p:spTree>
    <p:extLst>
      <p:ext uri="{BB962C8B-B14F-4D97-AF65-F5344CB8AC3E}">
        <p14:creationId xmlns:p14="http://schemas.microsoft.com/office/powerpoint/2010/main" val="3662767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4708981"/>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Our </a:t>
            </a:r>
            <a:r>
              <a:rPr lang="en-GB" sz="2000" dirty="0">
                <a:latin typeface="Lucida Sans Typewriter" pitchFamily="49" charset="0"/>
              </a:rPr>
              <a:t>major archives are not </a:t>
            </a:r>
            <a:r>
              <a:rPr lang="en-GB" sz="2000" dirty="0" smtClean="0">
                <a:latin typeface="Lucida Sans Typewriter" pitchFamily="49" charset="0"/>
              </a:rPr>
              <a:t>equipped to deliver the value locked up in them</a:t>
            </a:r>
            <a:endParaRPr lang="en-GB" sz="2000"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need the analytic methods and research framework to consider m</a:t>
            </a:r>
            <a:r>
              <a:rPr lang="en-GB" sz="2000" dirty="0" smtClean="0">
                <a:latin typeface="Lucida Sans Typewriter" pitchFamily="49" charset="0"/>
              </a:rPr>
              <a:t>oving </a:t>
            </a:r>
            <a:r>
              <a:rPr lang="en-GB" sz="2000" dirty="0" smtClean="0">
                <a:latin typeface="Lucida Sans Typewriter" pitchFamily="49" charset="0"/>
              </a:rPr>
              <a:t>image </a:t>
            </a:r>
            <a:r>
              <a:rPr lang="en-GB" sz="2000" dirty="0" smtClean="0">
                <a:latin typeface="Lucida Sans Typewriter" pitchFamily="49" charset="0"/>
              </a:rPr>
              <a:t>in the same terms as text</a:t>
            </a:r>
            <a:endParaRPr lang="en-GB" sz="2000"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p:txBody>
      </p:sp>
    </p:spTree>
    <p:extLst>
      <p:ext uri="{BB962C8B-B14F-4D97-AF65-F5344CB8AC3E}">
        <p14:creationId xmlns:p14="http://schemas.microsoft.com/office/powerpoint/2010/main" val="31089136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6139" y="836712"/>
            <a:ext cx="6480720" cy="5570756"/>
          </a:xfrm>
          <a:prstGeom prst="rect">
            <a:avLst/>
          </a:prstGeom>
          <a:noFill/>
        </p:spPr>
        <p:txBody>
          <a:bodyPr wrap="square" rtlCol="0">
            <a:spAutoFit/>
          </a:bodyPr>
          <a:lstStyle/>
          <a:p>
            <a:r>
              <a:rPr lang="en-GB" sz="2000" dirty="0" smtClean="0">
                <a:latin typeface="Lucida Sans Typewriter" pitchFamily="49" charset="0"/>
              </a:rPr>
              <a:t>What will be the main features of a future where moving image resources are open and discoverable to all?</a:t>
            </a:r>
          </a:p>
          <a:p>
            <a:endParaRPr lang="en-GB" sz="2000" dirty="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Educational licensing will be extended to all collections</a:t>
            </a:r>
          </a:p>
          <a:p>
            <a:pPr marL="342900" indent="-342900">
              <a:buFont typeface="Wingdings" pitchFamily="2" charset="2"/>
              <a:buChar char="v"/>
            </a:pPr>
            <a:r>
              <a:rPr lang="en-GB" sz="2000" dirty="0" smtClean="0">
                <a:latin typeface="Lucida Sans Typewriter" pitchFamily="49" charset="0"/>
              </a:rPr>
              <a:t>Underlying rights will be transparent</a:t>
            </a:r>
          </a:p>
          <a:p>
            <a:pPr marL="342900" indent="-342900">
              <a:buFont typeface="Wingdings" pitchFamily="2" charset="2"/>
              <a:buChar char="v"/>
            </a:pPr>
            <a:r>
              <a:rPr lang="en-GB" sz="2000" dirty="0" smtClean="0">
                <a:latin typeface="Lucida Sans Typewriter" pitchFamily="49" charset="0"/>
              </a:rPr>
              <a:t>Closed collections will become living </a:t>
            </a:r>
            <a:r>
              <a:rPr lang="en-GB" sz="2000" dirty="0">
                <a:latin typeface="Lucida Sans Typewriter" pitchFamily="49" charset="0"/>
              </a:rPr>
              <a:t>archives </a:t>
            </a:r>
            <a:r>
              <a:rPr lang="en-GB" sz="2000" dirty="0" smtClean="0">
                <a:latin typeface="Lucida Sans Typewriter" pitchFamily="49" charset="0"/>
              </a:rPr>
              <a:t>or open </a:t>
            </a:r>
            <a:r>
              <a:rPr lang="en-GB" sz="2000" dirty="0">
                <a:latin typeface="Lucida Sans Typewriter" pitchFamily="49" charset="0"/>
              </a:rPr>
              <a:t>memory centres</a:t>
            </a:r>
          </a:p>
          <a:p>
            <a:pPr marL="342900" indent="-342900">
              <a:buFont typeface="Wingdings" pitchFamily="2" charset="2"/>
              <a:buChar char="v"/>
            </a:pPr>
            <a:r>
              <a:rPr lang="en-GB" sz="2000" dirty="0" smtClean="0">
                <a:latin typeface="Lucida Sans Typewriter" pitchFamily="49" charset="0"/>
              </a:rPr>
              <a:t>We will value and collect primary material (rushes, unedited interviews)</a:t>
            </a: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a:latin typeface="Lucida Sans Typewriter" pitchFamily="49" charset="0"/>
            </a:endParaRPr>
          </a:p>
          <a:p>
            <a:endParaRPr lang="en-GB" sz="2000" dirty="0" smtClean="0">
              <a:latin typeface="Lucida Sans Typewriter" pitchFamily="49" charset="0"/>
            </a:endParaRPr>
          </a:p>
          <a:p>
            <a:endParaRPr lang="en-GB" dirty="0"/>
          </a:p>
          <a:p>
            <a:endParaRPr lang="en-GB" dirty="0"/>
          </a:p>
        </p:txBody>
      </p:sp>
    </p:spTree>
    <p:extLst>
      <p:ext uri="{BB962C8B-B14F-4D97-AF65-F5344CB8AC3E}">
        <p14:creationId xmlns:p14="http://schemas.microsoft.com/office/powerpoint/2010/main" val="36627676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6139" y="836712"/>
            <a:ext cx="6480720" cy="6186309"/>
          </a:xfrm>
          <a:prstGeom prst="rect">
            <a:avLst/>
          </a:prstGeom>
          <a:noFill/>
        </p:spPr>
        <p:txBody>
          <a:bodyPr wrap="square" rtlCol="0">
            <a:spAutoFit/>
          </a:bodyPr>
          <a:lstStyle/>
          <a:p>
            <a:r>
              <a:rPr lang="en-GB" sz="2000" dirty="0" smtClean="0">
                <a:latin typeface="Lucida Sans Typewriter" pitchFamily="49" charset="0"/>
              </a:rPr>
              <a:t>What will be the main features of a future where moving image resources are open and discoverable to all?</a:t>
            </a:r>
          </a:p>
          <a:p>
            <a:endParaRPr lang="en-GB" sz="2000" dirty="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Educational licensing will be extended to all collections</a:t>
            </a:r>
          </a:p>
          <a:p>
            <a:pPr marL="342900" indent="-342900">
              <a:buFont typeface="Wingdings" pitchFamily="2" charset="2"/>
              <a:buChar char="v"/>
            </a:pPr>
            <a:r>
              <a:rPr lang="en-GB" sz="2000" dirty="0" smtClean="0">
                <a:latin typeface="Lucida Sans Typewriter" pitchFamily="49" charset="0"/>
              </a:rPr>
              <a:t>Underlying rights will be transparent</a:t>
            </a:r>
          </a:p>
          <a:p>
            <a:pPr marL="342900" indent="-342900">
              <a:buFont typeface="Wingdings" pitchFamily="2" charset="2"/>
              <a:buChar char="v"/>
            </a:pPr>
            <a:r>
              <a:rPr lang="en-GB" sz="2000" dirty="0" smtClean="0">
                <a:latin typeface="Lucida Sans Typewriter" pitchFamily="49" charset="0"/>
              </a:rPr>
              <a:t>Closed collections will become living </a:t>
            </a:r>
            <a:r>
              <a:rPr lang="en-GB" sz="2000" dirty="0">
                <a:latin typeface="Lucida Sans Typewriter" pitchFamily="49" charset="0"/>
              </a:rPr>
              <a:t>archives </a:t>
            </a:r>
            <a:r>
              <a:rPr lang="en-GB" sz="2000" dirty="0" smtClean="0">
                <a:latin typeface="Lucida Sans Typewriter" pitchFamily="49" charset="0"/>
              </a:rPr>
              <a:t>or open </a:t>
            </a:r>
            <a:r>
              <a:rPr lang="en-GB" sz="2000" dirty="0">
                <a:latin typeface="Lucida Sans Typewriter" pitchFamily="49" charset="0"/>
              </a:rPr>
              <a:t>memory centres</a:t>
            </a:r>
          </a:p>
          <a:p>
            <a:pPr marL="342900" indent="-342900">
              <a:buFont typeface="Wingdings" pitchFamily="2" charset="2"/>
              <a:buChar char="v"/>
            </a:pPr>
            <a:r>
              <a:rPr lang="en-GB" sz="2000" dirty="0" smtClean="0">
                <a:latin typeface="Lucida Sans Typewriter" pitchFamily="49" charset="0"/>
              </a:rPr>
              <a:t>We will value and collect primary material (rushes, unedited interviews)</a:t>
            </a:r>
          </a:p>
          <a:p>
            <a:pPr marL="342900" indent="-342900">
              <a:buFont typeface="Wingdings" pitchFamily="2" charset="2"/>
              <a:buChar char="v"/>
            </a:pPr>
            <a:r>
              <a:rPr lang="en-GB" sz="2000" dirty="0" smtClean="0">
                <a:latin typeface="Lucida Sans Typewriter" pitchFamily="49" charset="0"/>
              </a:rPr>
              <a:t>We will acknowledge the </a:t>
            </a:r>
            <a:r>
              <a:rPr lang="en-GB" sz="2000" dirty="0">
                <a:latin typeface="Lucida Sans Typewriter" pitchFamily="49" charset="0"/>
              </a:rPr>
              <a:t>video </a:t>
            </a:r>
            <a:r>
              <a:rPr lang="en-GB" sz="2000" dirty="0" smtClean="0">
                <a:latin typeface="Lucida Sans Typewriter" pitchFamily="49" charset="0"/>
              </a:rPr>
              <a:t>essay and the moving image footnote</a:t>
            </a: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a:latin typeface="Lucida Sans Typewriter" pitchFamily="49" charset="0"/>
            </a:endParaRPr>
          </a:p>
          <a:p>
            <a:endParaRPr lang="en-GB" sz="2000" dirty="0" smtClean="0">
              <a:latin typeface="Lucida Sans Typewriter" pitchFamily="49" charset="0"/>
            </a:endParaRPr>
          </a:p>
          <a:p>
            <a:endParaRPr lang="en-GB" dirty="0"/>
          </a:p>
          <a:p>
            <a:endParaRPr lang="en-GB" dirty="0"/>
          </a:p>
        </p:txBody>
      </p:sp>
    </p:spTree>
    <p:extLst>
      <p:ext uri="{BB962C8B-B14F-4D97-AF65-F5344CB8AC3E}">
        <p14:creationId xmlns:p14="http://schemas.microsoft.com/office/powerpoint/2010/main" val="36627676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6139" y="836712"/>
            <a:ext cx="6480720" cy="7109639"/>
          </a:xfrm>
          <a:prstGeom prst="rect">
            <a:avLst/>
          </a:prstGeom>
          <a:noFill/>
        </p:spPr>
        <p:txBody>
          <a:bodyPr wrap="square" rtlCol="0">
            <a:spAutoFit/>
          </a:bodyPr>
          <a:lstStyle/>
          <a:p>
            <a:r>
              <a:rPr lang="en-GB" sz="2000" dirty="0" smtClean="0">
                <a:latin typeface="Lucida Sans Typewriter" pitchFamily="49" charset="0"/>
              </a:rPr>
              <a:t>What will be the main features of a future where moving image resources are open and discoverable to all?</a:t>
            </a:r>
          </a:p>
          <a:p>
            <a:endParaRPr lang="en-GB" sz="2000" dirty="0">
              <a:latin typeface="Lucida Sans Typewriter" pitchFamily="49" charset="0"/>
            </a:endParaRPr>
          </a:p>
          <a:p>
            <a:pPr marL="342900" indent="-342900">
              <a:buFont typeface="Wingdings" pitchFamily="2" charset="2"/>
              <a:buChar char="v"/>
            </a:pPr>
            <a:r>
              <a:rPr lang="en-GB" sz="2000" dirty="0" smtClean="0">
                <a:latin typeface="Lucida Sans Typewriter" pitchFamily="49" charset="0"/>
              </a:rPr>
              <a:t>Educational licensing will be extended to all collections</a:t>
            </a:r>
          </a:p>
          <a:p>
            <a:pPr marL="342900" indent="-342900">
              <a:buFont typeface="Wingdings" pitchFamily="2" charset="2"/>
              <a:buChar char="v"/>
            </a:pPr>
            <a:r>
              <a:rPr lang="en-GB" sz="2000" dirty="0" smtClean="0">
                <a:latin typeface="Lucida Sans Typewriter" pitchFamily="49" charset="0"/>
              </a:rPr>
              <a:t>Underlying rights will be transparent</a:t>
            </a:r>
          </a:p>
          <a:p>
            <a:pPr marL="342900" indent="-342900">
              <a:buFont typeface="Wingdings" pitchFamily="2" charset="2"/>
              <a:buChar char="v"/>
            </a:pPr>
            <a:r>
              <a:rPr lang="en-GB" sz="2000" dirty="0" smtClean="0">
                <a:latin typeface="Lucida Sans Typewriter" pitchFamily="49" charset="0"/>
              </a:rPr>
              <a:t>Closed collections will become living </a:t>
            </a:r>
            <a:r>
              <a:rPr lang="en-GB" sz="2000" dirty="0">
                <a:latin typeface="Lucida Sans Typewriter" pitchFamily="49" charset="0"/>
              </a:rPr>
              <a:t>archives </a:t>
            </a:r>
            <a:r>
              <a:rPr lang="en-GB" sz="2000" dirty="0" smtClean="0">
                <a:latin typeface="Lucida Sans Typewriter" pitchFamily="49" charset="0"/>
              </a:rPr>
              <a:t>or open </a:t>
            </a:r>
            <a:r>
              <a:rPr lang="en-GB" sz="2000" dirty="0">
                <a:latin typeface="Lucida Sans Typewriter" pitchFamily="49" charset="0"/>
              </a:rPr>
              <a:t>memory centres</a:t>
            </a:r>
          </a:p>
          <a:p>
            <a:pPr marL="342900" indent="-342900">
              <a:buFont typeface="Wingdings" pitchFamily="2" charset="2"/>
              <a:buChar char="v"/>
            </a:pPr>
            <a:r>
              <a:rPr lang="en-GB" sz="2000" dirty="0" smtClean="0">
                <a:latin typeface="Lucida Sans Typewriter" pitchFamily="49" charset="0"/>
              </a:rPr>
              <a:t>We will value and collect primary material (rushes, unedited interviews)</a:t>
            </a:r>
          </a:p>
          <a:p>
            <a:pPr marL="342900" indent="-342900">
              <a:buFont typeface="Wingdings" pitchFamily="2" charset="2"/>
              <a:buChar char="v"/>
            </a:pPr>
            <a:r>
              <a:rPr lang="en-GB" sz="2000" dirty="0" smtClean="0">
                <a:latin typeface="Lucida Sans Typewriter" pitchFamily="49" charset="0"/>
              </a:rPr>
              <a:t>We will acknowledge the </a:t>
            </a:r>
            <a:r>
              <a:rPr lang="en-GB" sz="2000" dirty="0">
                <a:latin typeface="Lucida Sans Typewriter" pitchFamily="49" charset="0"/>
              </a:rPr>
              <a:t>video </a:t>
            </a:r>
            <a:r>
              <a:rPr lang="en-GB" sz="2000" dirty="0" smtClean="0">
                <a:latin typeface="Lucida Sans Typewriter" pitchFamily="49" charset="0"/>
              </a:rPr>
              <a:t>essay and the moving image footnote</a:t>
            </a:r>
          </a:p>
          <a:p>
            <a:pPr marL="342900" indent="-342900">
              <a:buFont typeface="Wingdings" pitchFamily="2" charset="2"/>
              <a:buChar char="v"/>
            </a:pPr>
            <a:r>
              <a:rPr lang="en-GB" sz="2000" dirty="0" smtClean="0">
                <a:latin typeface="Lucida Sans Typewriter" pitchFamily="49" charset="0"/>
              </a:rPr>
              <a:t>Our libraries of moving images will become the source of new creativity for teaching, learning and exhibition </a:t>
            </a:r>
            <a:endParaRPr lang="en-GB" sz="2000" dirty="0">
              <a:latin typeface="Lucida Sans Typewriter" pitchFamily="49" charset="0"/>
            </a:endParaRP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smtClean="0">
              <a:latin typeface="Lucida Sans Typewriter" pitchFamily="49" charset="0"/>
            </a:endParaRPr>
          </a:p>
          <a:p>
            <a:endParaRPr lang="en-GB" sz="2000" dirty="0">
              <a:latin typeface="Lucida Sans Typewriter" pitchFamily="49" charset="0"/>
            </a:endParaRPr>
          </a:p>
          <a:p>
            <a:endParaRPr lang="en-GB" sz="2000" dirty="0" smtClean="0">
              <a:latin typeface="Lucida Sans Typewriter" pitchFamily="49" charset="0"/>
            </a:endParaRPr>
          </a:p>
          <a:p>
            <a:endParaRPr lang="en-GB" dirty="0"/>
          </a:p>
          <a:p>
            <a:endParaRPr lang="en-GB" dirty="0"/>
          </a:p>
        </p:txBody>
      </p:sp>
    </p:spTree>
    <p:extLst>
      <p:ext uri="{BB962C8B-B14F-4D97-AF65-F5344CB8AC3E}">
        <p14:creationId xmlns:p14="http://schemas.microsoft.com/office/powerpoint/2010/main" val="36627676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3291911"/>
            <a:ext cx="6186309" cy="1631216"/>
          </a:xfrm>
          <a:prstGeom prst="rect">
            <a:avLst/>
          </a:prstGeom>
          <a:noFill/>
        </p:spPr>
        <p:txBody>
          <a:bodyPr wrap="none" rtlCol="0">
            <a:spAutoFit/>
          </a:bodyPr>
          <a:lstStyle/>
          <a:p>
            <a:r>
              <a:rPr lang="en-GB" sz="2000" dirty="0">
                <a:latin typeface="Lucida Sans Typewriter" pitchFamily="49" charset="0"/>
              </a:rPr>
              <a:t>t</a:t>
            </a:r>
            <a:r>
              <a:rPr lang="en-GB" sz="2000" dirty="0" smtClean="0">
                <a:latin typeface="Lucida Sans Typewriter" pitchFamily="49" charset="0"/>
              </a:rPr>
              <a:t>hank you very much</a:t>
            </a:r>
          </a:p>
          <a:p>
            <a:endParaRPr lang="en-GB" sz="2000" dirty="0">
              <a:latin typeface="Lucida Sans Typewriter" pitchFamily="49" charset="0"/>
            </a:endParaRPr>
          </a:p>
          <a:p>
            <a:endParaRPr lang="en-GB" sz="2000" dirty="0" smtClean="0">
              <a:latin typeface="Lucida Sans Typewriter" pitchFamily="49" charset="0"/>
            </a:endParaRPr>
          </a:p>
          <a:p>
            <a:endParaRPr lang="en-GB" sz="2000" dirty="0">
              <a:latin typeface="Lucida Sans Typewriter" pitchFamily="49" charset="0"/>
            </a:endParaRPr>
          </a:p>
          <a:p>
            <a:r>
              <a:rPr lang="en-GB" sz="2000" dirty="0" smtClean="0">
                <a:latin typeface="Lucida Sans Typewriter" pitchFamily="49" charset="0"/>
              </a:rPr>
              <a:t>paul.gerhardt@archivesforcreativity.com</a:t>
            </a:r>
            <a:endParaRPr lang="en-GB" sz="2000" dirty="0">
              <a:latin typeface="Lucida Sans Typewriter" pitchFamily="49" charset="0"/>
            </a:endParaRPr>
          </a:p>
        </p:txBody>
      </p:sp>
    </p:spTree>
    <p:extLst>
      <p:ext uri="{BB962C8B-B14F-4D97-AF65-F5344CB8AC3E}">
        <p14:creationId xmlns:p14="http://schemas.microsoft.com/office/powerpoint/2010/main" val="1104739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5324535"/>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Our </a:t>
            </a:r>
            <a:r>
              <a:rPr lang="en-GB" sz="2000" dirty="0">
                <a:latin typeface="Lucida Sans Typewriter" pitchFamily="49" charset="0"/>
              </a:rPr>
              <a:t>major archives are not </a:t>
            </a:r>
            <a:r>
              <a:rPr lang="en-GB" sz="2000" dirty="0" smtClean="0">
                <a:latin typeface="Lucida Sans Typewriter" pitchFamily="49" charset="0"/>
              </a:rPr>
              <a:t>equipped to deliver the value locked up in them</a:t>
            </a:r>
            <a:endParaRPr lang="en-GB" sz="2000"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need the analytic methods and research framework to consider m</a:t>
            </a:r>
            <a:r>
              <a:rPr lang="en-GB" sz="2000" dirty="0" smtClean="0">
                <a:latin typeface="Lucida Sans Typewriter" pitchFamily="49" charset="0"/>
              </a:rPr>
              <a:t>oving </a:t>
            </a:r>
            <a:r>
              <a:rPr lang="en-GB" sz="2000" dirty="0" smtClean="0">
                <a:latin typeface="Lucida Sans Typewriter" pitchFamily="49" charset="0"/>
              </a:rPr>
              <a:t>image </a:t>
            </a:r>
            <a:r>
              <a:rPr lang="en-GB" sz="2000" dirty="0" smtClean="0">
                <a:latin typeface="Lucida Sans Typewriter" pitchFamily="49" charset="0"/>
              </a:rPr>
              <a:t>in the same terms as text</a:t>
            </a:r>
            <a:endParaRPr lang="en-GB" sz="2000"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New initiatives are changing the context for our national collections </a:t>
            </a:r>
          </a:p>
        </p:txBody>
      </p:sp>
    </p:spTree>
    <p:extLst>
      <p:ext uri="{BB962C8B-B14F-4D97-AF65-F5344CB8AC3E}">
        <p14:creationId xmlns:p14="http://schemas.microsoft.com/office/powerpoint/2010/main" val="3108913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5940088"/>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Moving image </a:t>
            </a:r>
            <a:r>
              <a:rPr lang="en-GB" sz="2000" dirty="0" smtClean="0">
                <a:latin typeface="Lucida Sans Typewriter" pitchFamily="49" charset="0"/>
              </a:rPr>
              <a:t>is central </a:t>
            </a:r>
            <a:r>
              <a:rPr lang="en-GB" sz="2000" dirty="0" smtClean="0">
                <a:latin typeface="Lucida Sans Typewriter" pitchFamily="49" charset="0"/>
              </a:rPr>
              <a:t>to </a:t>
            </a:r>
            <a:r>
              <a:rPr lang="en-GB" sz="2000" dirty="0" smtClean="0">
                <a:latin typeface="Lucida Sans Typewriter" pitchFamily="49" charset="0"/>
              </a:rPr>
              <a:t>our understanding of the </a:t>
            </a:r>
            <a:r>
              <a:rPr lang="en-GB" sz="2000" dirty="0" smtClean="0">
                <a:latin typeface="Lucida Sans Typewriter" pitchFamily="49" charset="0"/>
              </a:rPr>
              <a:t>20</a:t>
            </a:r>
            <a:r>
              <a:rPr lang="en-GB" sz="2000" baseline="30000" dirty="0" smtClean="0">
                <a:latin typeface="Lucida Sans Typewriter" pitchFamily="49" charset="0"/>
              </a:rPr>
              <a:t>th</a:t>
            </a:r>
            <a:r>
              <a:rPr lang="en-GB" sz="2000" dirty="0" smtClean="0">
                <a:latin typeface="Lucida Sans Typewriter" pitchFamily="49" charset="0"/>
              </a:rPr>
              <a:t> </a:t>
            </a:r>
            <a:r>
              <a:rPr lang="en-GB" sz="2000" dirty="0" smtClean="0">
                <a:latin typeface="Lucida Sans Typewriter" pitchFamily="49" charset="0"/>
              </a:rPr>
              <a:t>Century</a:t>
            </a:r>
            <a:endParaRPr lang="en-GB" sz="2000"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Our </a:t>
            </a:r>
            <a:r>
              <a:rPr lang="en-GB" sz="2000" dirty="0">
                <a:latin typeface="Lucida Sans Typewriter" pitchFamily="49" charset="0"/>
              </a:rPr>
              <a:t>major archives are not </a:t>
            </a:r>
            <a:r>
              <a:rPr lang="en-GB" sz="2000" dirty="0" smtClean="0">
                <a:latin typeface="Lucida Sans Typewriter" pitchFamily="49" charset="0"/>
              </a:rPr>
              <a:t>equipped to deliver the value locked up in them</a:t>
            </a:r>
            <a:endParaRPr lang="en-GB" sz="2000"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need the analytic methods and research framework to consider m</a:t>
            </a:r>
            <a:r>
              <a:rPr lang="en-GB" sz="2000" dirty="0" smtClean="0">
                <a:latin typeface="Lucida Sans Typewriter" pitchFamily="49" charset="0"/>
              </a:rPr>
              <a:t>oving </a:t>
            </a:r>
            <a:r>
              <a:rPr lang="en-GB" sz="2000" dirty="0" smtClean="0">
                <a:latin typeface="Lucida Sans Typewriter" pitchFamily="49" charset="0"/>
              </a:rPr>
              <a:t>image </a:t>
            </a:r>
            <a:r>
              <a:rPr lang="en-GB" sz="2000" dirty="0" smtClean="0">
                <a:latin typeface="Lucida Sans Typewriter" pitchFamily="49" charset="0"/>
              </a:rPr>
              <a:t>in the same terms as text</a:t>
            </a:r>
            <a:endParaRPr lang="en-GB" sz="2000"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New initiatives are changing the context for our national collections </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have the opportunity to imagine a new future</a:t>
            </a:r>
            <a:endParaRPr lang="en-GB" sz="2000" dirty="0" smtClean="0">
              <a:latin typeface="Lucida Sans Typewriter" pitchFamily="49" charset="0"/>
            </a:endParaRPr>
          </a:p>
        </p:txBody>
      </p:sp>
    </p:spTree>
    <p:extLst>
      <p:ext uri="{BB962C8B-B14F-4D97-AF65-F5344CB8AC3E}">
        <p14:creationId xmlns:p14="http://schemas.microsoft.com/office/powerpoint/2010/main" val="3108913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5" y="476672"/>
            <a:ext cx="8280920" cy="5940088"/>
          </a:xfrm>
          <a:prstGeom prst="rect">
            <a:avLst/>
          </a:prstGeom>
          <a:noFill/>
        </p:spPr>
        <p:txBody>
          <a:bodyPr wrap="square" rtlCol="0">
            <a:spAutoFit/>
          </a:bodyPr>
          <a:lstStyle/>
          <a:p>
            <a:r>
              <a:rPr lang="en-GB" sz="2000" dirty="0" smtClean="0">
                <a:latin typeface="Lucida Sans Typewriter" pitchFamily="49" charset="0"/>
              </a:rPr>
              <a:t>Six </a:t>
            </a:r>
            <a:r>
              <a:rPr lang="en-GB" sz="2000" dirty="0" smtClean="0">
                <a:latin typeface="Lucida Sans Typewriter" pitchFamily="49" charset="0"/>
              </a:rPr>
              <a:t>propositions: </a:t>
            </a:r>
            <a:endParaRPr lang="en-GB" sz="2000" dirty="0" smtClean="0">
              <a:latin typeface="Lucida Sans Typewriter" pitchFamily="49" charset="0"/>
            </a:endParaRPr>
          </a:p>
          <a:p>
            <a:endParaRPr lang="en-GB" sz="2000" dirty="0">
              <a:latin typeface="Lucida Sans Typewriter" pitchFamily="49" charset="0"/>
            </a:endParaRPr>
          </a:p>
          <a:p>
            <a:pPr marL="457200" indent="-457200">
              <a:buFont typeface="Wingdings" pitchFamily="2" charset="2"/>
              <a:buChar char="v"/>
            </a:pPr>
            <a:r>
              <a:rPr lang="en-GB" sz="2000" b="1" dirty="0" smtClean="0">
                <a:latin typeface="Lucida Sans Typewriter" pitchFamily="49" charset="0"/>
              </a:rPr>
              <a:t>Moving image </a:t>
            </a:r>
            <a:r>
              <a:rPr lang="en-GB" sz="2000" b="1" dirty="0" smtClean="0">
                <a:latin typeface="Lucida Sans Typewriter" pitchFamily="49" charset="0"/>
              </a:rPr>
              <a:t>is central </a:t>
            </a:r>
            <a:r>
              <a:rPr lang="en-GB" sz="2000" b="1" dirty="0" smtClean="0">
                <a:latin typeface="Lucida Sans Typewriter" pitchFamily="49" charset="0"/>
              </a:rPr>
              <a:t>to </a:t>
            </a:r>
            <a:r>
              <a:rPr lang="en-GB" sz="2000" b="1" dirty="0" smtClean="0">
                <a:latin typeface="Lucida Sans Typewriter" pitchFamily="49" charset="0"/>
              </a:rPr>
              <a:t>our understanding of the </a:t>
            </a:r>
            <a:r>
              <a:rPr lang="en-GB" sz="2000" b="1" dirty="0" smtClean="0">
                <a:latin typeface="Lucida Sans Typewriter" pitchFamily="49" charset="0"/>
              </a:rPr>
              <a:t>20</a:t>
            </a:r>
            <a:r>
              <a:rPr lang="en-GB" sz="2000" b="1" baseline="30000" dirty="0" smtClean="0">
                <a:latin typeface="Lucida Sans Typewriter" pitchFamily="49" charset="0"/>
              </a:rPr>
              <a:t>th</a:t>
            </a:r>
            <a:r>
              <a:rPr lang="en-GB" sz="2000" b="1" dirty="0" smtClean="0">
                <a:latin typeface="Lucida Sans Typewriter" pitchFamily="49" charset="0"/>
              </a:rPr>
              <a:t> </a:t>
            </a:r>
            <a:r>
              <a:rPr lang="en-GB" sz="2000" b="1" dirty="0" smtClean="0">
                <a:latin typeface="Lucida Sans Typewriter" pitchFamily="49" charset="0"/>
              </a:rPr>
              <a:t>Century</a:t>
            </a:r>
            <a:endParaRPr lang="en-GB" sz="2000" b="1" dirty="0" smtClean="0">
              <a:latin typeface="Lucida Sans Typewriter" pitchFamily="49" charset="0"/>
            </a:endParaRPr>
          </a:p>
          <a:p>
            <a:pPr marL="457200" indent="-457200">
              <a:buFont typeface="Wingdings" pitchFamily="2" charset="2"/>
              <a:buChar char="v"/>
            </a:pPr>
            <a:endParaRPr lang="en-GB" sz="2000" dirty="0" smtClean="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Due to increasing demand, significant resources are now available online</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Our </a:t>
            </a:r>
            <a:r>
              <a:rPr lang="en-GB" sz="2000" dirty="0">
                <a:latin typeface="Lucida Sans Typewriter" pitchFamily="49" charset="0"/>
              </a:rPr>
              <a:t>major archives are not </a:t>
            </a:r>
            <a:r>
              <a:rPr lang="en-GB" sz="2000" dirty="0" smtClean="0">
                <a:latin typeface="Lucida Sans Typewriter" pitchFamily="49" charset="0"/>
              </a:rPr>
              <a:t>equipped to deliver the value locked up in them</a:t>
            </a:r>
            <a:endParaRPr lang="en-GB" sz="2000" dirty="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need the analytic methods and research framework to consider m</a:t>
            </a:r>
            <a:r>
              <a:rPr lang="en-GB" sz="2000" dirty="0" smtClean="0">
                <a:latin typeface="Lucida Sans Typewriter" pitchFamily="49" charset="0"/>
              </a:rPr>
              <a:t>oving </a:t>
            </a:r>
            <a:r>
              <a:rPr lang="en-GB" sz="2000" dirty="0" smtClean="0">
                <a:latin typeface="Lucida Sans Typewriter" pitchFamily="49" charset="0"/>
              </a:rPr>
              <a:t>image </a:t>
            </a:r>
            <a:r>
              <a:rPr lang="en-GB" sz="2000" dirty="0" smtClean="0">
                <a:latin typeface="Lucida Sans Typewriter" pitchFamily="49" charset="0"/>
              </a:rPr>
              <a:t>in the same terms as text</a:t>
            </a:r>
            <a:endParaRPr lang="en-GB" sz="2000" dirty="0" smtClean="0">
              <a:latin typeface="Lucida Sans Typewriter" pitchFamily="49" charset="0"/>
            </a:endParaRP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New initiatives are changing the context for our national collections </a:t>
            </a:r>
          </a:p>
          <a:p>
            <a:pPr marL="457200" indent="-457200">
              <a:buFont typeface="Wingdings" pitchFamily="2" charset="2"/>
              <a:buChar char="v"/>
            </a:pPr>
            <a:endParaRPr lang="en-GB" sz="2000" dirty="0">
              <a:latin typeface="Lucida Sans Typewriter" pitchFamily="49" charset="0"/>
            </a:endParaRPr>
          </a:p>
          <a:p>
            <a:pPr marL="457200" indent="-457200">
              <a:buFont typeface="Wingdings" pitchFamily="2" charset="2"/>
              <a:buChar char="v"/>
            </a:pPr>
            <a:r>
              <a:rPr lang="en-GB" sz="2000" dirty="0" smtClean="0">
                <a:latin typeface="Lucida Sans Typewriter" pitchFamily="49" charset="0"/>
              </a:rPr>
              <a:t>We have the opportunity to imagine a new future</a:t>
            </a:r>
            <a:endParaRPr lang="en-GB" sz="2000" dirty="0" smtClean="0">
              <a:latin typeface="Lucida Sans Typewriter" pitchFamily="49" charset="0"/>
            </a:endParaRPr>
          </a:p>
        </p:txBody>
      </p:sp>
    </p:spTree>
    <p:extLst>
      <p:ext uri="{BB962C8B-B14F-4D97-AF65-F5344CB8AC3E}">
        <p14:creationId xmlns:p14="http://schemas.microsoft.com/office/powerpoint/2010/main" val="31089136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5243</TotalTime>
  <Words>1512</Words>
  <Application>Microsoft Office PowerPoint</Application>
  <PresentationFormat>On-screen Show (4:3)</PresentationFormat>
  <Paragraphs>477</Paragraphs>
  <Slides>63</Slides>
  <Notes>14</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Moving Image Archives or  Open Memory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Plus all of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shared vision of the future</vt:lpstr>
      <vt:lpstr>The Digital Public Space</vt:lpstr>
      <vt:lpstr>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Gerhardt</dc:creator>
  <cp:lastModifiedBy>Paul Gerhardt</cp:lastModifiedBy>
  <cp:revision>45</cp:revision>
  <cp:lastPrinted>2011-06-23T07:20:05Z</cp:lastPrinted>
  <dcterms:created xsi:type="dcterms:W3CDTF">2011-06-22T15:47:11Z</dcterms:created>
  <dcterms:modified xsi:type="dcterms:W3CDTF">2012-05-13T12:00:08Z</dcterms:modified>
</cp:coreProperties>
</file>