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7" r:id="rId3"/>
    <p:sldId id="259" r:id="rId4"/>
    <p:sldId id="257" r:id="rId5"/>
    <p:sldId id="258" r:id="rId6"/>
    <p:sldId id="263" r:id="rId7"/>
    <p:sldId id="260" r:id="rId8"/>
    <p:sldId id="265" r:id="rId9"/>
    <p:sldId id="266" r:id="rId10"/>
    <p:sldId id="264" r:id="rId11"/>
    <p:sldId id="262" r:id="rId12"/>
    <p:sldId id="261" r:id="rId13"/>
    <p:sldId id="267" r:id="rId14"/>
    <p:sldId id="268" r:id="rId15"/>
    <p:sldId id="275" r:id="rId16"/>
    <p:sldId id="276" r:id="rId17"/>
    <p:sldId id="278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BFD7"/>
    <a:srgbClr val="A2CBD2"/>
    <a:srgbClr val="672423"/>
    <a:srgbClr val="371412"/>
    <a:srgbClr val="301110"/>
    <a:srgbClr val="270E0D"/>
    <a:srgbClr val="E505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C308-C012-BF46-A260-67A6333E5D86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2531-515F-3A4C-A5B5-F5CA2F4EE1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C308-C012-BF46-A260-67A6333E5D86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2531-515F-3A4C-A5B5-F5CA2F4EE1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C308-C012-BF46-A260-67A6333E5D86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2531-515F-3A4C-A5B5-F5CA2F4EE1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C308-C012-BF46-A260-67A6333E5D86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2531-515F-3A4C-A5B5-F5CA2F4EE1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C308-C012-BF46-A260-67A6333E5D86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2531-515F-3A4C-A5B5-F5CA2F4EE1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C308-C012-BF46-A260-67A6333E5D86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2531-515F-3A4C-A5B5-F5CA2F4EE1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C308-C012-BF46-A260-67A6333E5D86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2531-515F-3A4C-A5B5-F5CA2F4EE1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C308-C012-BF46-A260-67A6333E5D86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2531-515F-3A4C-A5B5-F5CA2F4EE1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C308-C012-BF46-A260-67A6333E5D86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2531-515F-3A4C-A5B5-F5CA2F4EE1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C308-C012-BF46-A260-67A6333E5D86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2531-515F-3A4C-A5B5-F5CA2F4EE1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C308-C012-BF46-A260-67A6333E5D86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2531-515F-3A4C-A5B5-F5CA2F4EE1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0C308-C012-BF46-A260-67A6333E5D86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02531-515F-3A4C-A5B5-F5CA2F4EE1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youtube.com/watch?v=bWiX0SnGC3Q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personalizemedia.com/garys-social-media-count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om/tv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top10.com/broadband/news/2011/03/welsh_broadband_not_spots_should_benefit_from_4g_auction_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00389"/>
            <a:ext cx="7772400" cy="1470025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E50587"/>
                </a:solidFill>
                <a:latin typeface="Helvetica"/>
                <a:cs typeface="Helvetica"/>
              </a:rPr>
              <a:t>New ESRC Research Seminar Series</a:t>
            </a:r>
            <a:endParaRPr lang="en-GB" sz="2800" dirty="0">
              <a:solidFill>
                <a:srgbClr val="E50587"/>
              </a:solidFill>
              <a:latin typeface="Helvetica"/>
              <a:cs typeface="Helvetic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500" y="2625276"/>
            <a:ext cx="6400800" cy="1752600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270E0D"/>
                </a:solidFill>
                <a:latin typeface="Helvetica"/>
                <a:cs typeface="Helvetica"/>
              </a:rPr>
              <a:t>Digital </a:t>
            </a:r>
            <a:r>
              <a:rPr lang="en-GB" sz="2400" dirty="0">
                <a:solidFill>
                  <a:srgbClr val="270E0D"/>
                </a:solidFill>
                <a:latin typeface="Helvetica"/>
                <a:cs typeface="Helvetica"/>
              </a:rPr>
              <a:t>Policy:</a:t>
            </a:r>
            <a:r>
              <a:rPr lang="en-GB" sz="2400" dirty="0" smtClean="0">
                <a:solidFill>
                  <a:srgbClr val="270E0D"/>
                </a:solidFill>
                <a:latin typeface="Helvetica"/>
                <a:cs typeface="Helvetica"/>
              </a:rPr>
              <a:t> </a:t>
            </a:r>
          </a:p>
          <a:p>
            <a:r>
              <a:rPr lang="en-GB" sz="2400" dirty="0" smtClean="0">
                <a:solidFill>
                  <a:srgbClr val="270E0D"/>
                </a:solidFill>
                <a:latin typeface="Helvetica"/>
                <a:cs typeface="Helvetica"/>
              </a:rPr>
              <a:t>Connectivity</a:t>
            </a:r>
            <a:r>
              <a:rPr lang="en-GB" sz="2400" dirty="0">
                <a:solidFill>
                  <a:srgbClr val="270E0D"/>
                </a:solidFill>
                <a:latin typeface="Helvetica"/>
                <a:cs typeface="Helvetica"/>
              </a:rPr>
              <a:t>, Creativity and Rights</a:t>
            </a:r>
          </a:p>
        </p:txBody>
      </p:sp>
      <p:pic>
        <p:nvPicPr>
          <p:cNvPr id="4" name="Picture 3" descr="8-2754esrc-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700" y="5468238"/>
            <a:ext cx="1193800" cy="10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den-project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390" y="2475870"/>
            <a:ext cx="3685003" cy="2468952"/>
          </a:xfrm>
          <a:prstGeom prst="rect">
            <a:avLst/>
          </a:prstGeom>
        </p:spPr>
      </p:pic>
      <p:pic>
        <p:nvPicPr>
          <p:cNvPr id="6" name="Picture 5" descr="logo-s4c-croes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3007" y="1189285"/>
            <a:ext cx="1413971" cy="2410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Helvetica"/>
                <a:cs typeface="Helvetica"/>
              </a:rPr>
              <a:t>What new kinds of creativity and innovation are being unleashed by digital change and how can these be expanded? . . .</a:t>
            </a:r>
            <a:endParaRPr lang="en-GB" sz="2800" dirty="0"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Helvetica"/>
                <a:cs typeface="Helvetica"/>
              </a:rPr>
              <a:t>. . . and what can be done to overcome major technical, knowledge and skills barriers to this? </a:t>
            </a:r>
            <a:endParaRPr lang="en-GB" sz="2800" dirty="0"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279" y="2358709"/>
            <a:ext cx="5995499" cy="2191536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15084" y="618968"/>
            <a:ext cx="7631117" cy="13099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5058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0111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5058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E50587"/>
                </a:solidFill>
                <a:latin typeface="+mj-lt"/>
                <a:ea typeface="+mj-ea"/>
                <a:cs typeface="+mj-cs"/>
              </a:rPr>
              <a:t>Knowledge Transfer Centre (KTC)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E5058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857733" y="618968"/>
            <a:ext cx="2972267" cy="13099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5058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CIRIC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E5058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915554"/>
            <a:ext cx="9144000" cy="1219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3"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301110"/>
                </a:solidFill>
                <a:latin typeface="Helvetica"/>
                <a:cs typeface="Helvetica"/>
              </a:rPr>
              <a:t>1 Consolidate and assemble resources </a:t>
            </a:r>
          </a:p>
          <a:p>
            <a:pPr lvl="3"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301110"/>
                </a:solidFill>
                <a:latin typeface="Helvetica"/>
                <a:cs typeface="Helvetica"/>
              </a:rPr>
              <a:t>(</a:t>
            </a:r>
            <a:r>
              <a:rPr lang="en-US" sz="2800" dirty="0" smtClean="0">
                <a:solidFill>
                  <a:srgbClr val="E50587"/>
                </a:solidFill>
                <a:latin typeface="Helvetica"/>
                <a:cs typeface="Helvetica"/>
              </a:rPr>
              <a:t>staff, facilities, knowledge</a:t>
            </a:r>
            <a:r>
              <a:rPr lang="en-US" sz="2800" dirty="0" smtClean="0">
                <a:solidFill>
                  <a:srgbClr val="301110"/>
                </a:solidFill>
                <a:latin typeface="Helvetica"/>
                <a:cs typeface="Helvetica"/>
              </a:rPr>
              <a:t>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126850"/>
            <a:ext cx="9144000" cy="1219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3"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301110"/>
                </a:solidFill>
                <a:latin typeface="Helvetica"/>
                <a:cs typeface="Helvetica"/>
              </a:rPr>
              <a:t>2 Publicity</a:t>
            </a:r>
          </a:p>
          <a:p>
            <a:pPr lvl="3"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301110"/>
                </a:solidFill>
                <a:latin typeface="Helvetica"/>
                <a:cs typeface="Helvetica"/>
              </a:rPr>
              <a:t>(</a:t>
            </a:r>
            <a:r>
              <a:rPr lang="en-US" sz="2800" dirty="0" smtClean="0">
                <a:solidFill>
                  <a:srgbClr val="E50587"/>
                </a:solidFill>
                <a:latin typeface="Helvetica"/>
                <a:cs typeface="Helvetica"/>
              </a:rPr>
              <a:t>targeted, networking, agency, advocacy</a:t>
            </a:r>
            <a:r>
              <a:rPr lang="en-US" sz="2800" dirty="0" smtClean="0">
                <a:solidFill>
                  <a:srgbClr val="301110"/>
                </a:solidFill>
                <a:latin typeface="Helvetica"/>
                <a:cs typeface="Helvetica"/>
              </a:rPr>
              <a:t>)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4546205"/>
            <a:ext cx="9144000" cy="1219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3"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301110"/>
                </a:solidFill>
                <a:latin typeface="Helvetica"/>
                <a:cs typeface="Helvetica"/>
              </a:rPr>
              <a:t>3 Diagnostic</a:t>
            </a:r>
          </a:p>
          <a:p>
            <a:pPr lvl="3"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301110"/>
                </a:solidFill>
                <a:latin typeface="Helvetica"/>
                <a:cs typeface="Helvetica"/>
              </a:rPr>
              <a:t>(</a:t>
            </a:r>
            <a:r>
              <a:rPr lang="en-US" sz="2800" dirty="0" smtClean="0">
                <a:solidFill>
                  <a:srgbClr val="E50587"/>
                </a:solidFill>
                <a:latin typeface="Helvetica"/>
                <a:cs typeface="Helvetica"/>
              </a:rPr>
              <a:t>application, contact, filter, reality, outputs</a:t>
            </a:r>
            <a:r>
              <a:rPr lang="en-US" sz="2800" dirty="0" smtClean="0">
                <a:solidFill>
                  <a:srgbClr val="301110"/>
                </a:solidFill>
                <a:latin typeface="Helvetica"/>
                <a:cs typeface="Helvetica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857733" y="618968"/>
            <a:ext cx="2972267" cy="13099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5058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CIRIC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E5058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928915"/>
            <a:ext cx="9144000" cy="1219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3"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301110"/>
                </a:solidFill>
                <a:latin typeface="Helvetica"/>
                <a:cs typeface="Helvetica"/>
              </a:rPr>
              <a:t>4 Scoping</a:t>
            </a:r>
          </a:p>
          <a:p>
            <a:pPr lvl="3"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301110"/>
                </a:solidFill>
                <a:latin typeface="Helvetica"/>
                <a:cs typeface="Helvetica"/>
              </a:rPr>
              <a:t>(</a:t>
            </a:r>
            <a:r>
              <a:rPr lang="en-US" sz="2800" dirty="0" smtClean="0">
                <a:solidFill>
                  <a:srgbClr val="E50587"/>
                </a:solidFill>
                <a:latin typeface="Helvetica"/>
                <a:cs typeface="Helvetica"/>
              </a:rPr>
              <a:t>values, commerce, creativity, track record, capacity</a:t>
            </a:r>
            <a:r>
              <a:rPr lang="en-US" sz="2800" dirty="0" smtClean="0">
                <a:solidFill>
                  <a:srgbClr val="301110"/>
                </a:solidFill>
                <a:latin typeface="Helvetica"/>
                <a:cs typeface="Helvetica"/>
              </a:rPr>
              <a:t>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3276261"/>
            <a:ext cx="9144000" cy="1219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3"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301110"/>
                </a:solidFill>
                <a:latin typeface="Helvetica"/>
                <a:cs typeface="Helvetica"/>
              </a:rPr>
              <a:t>5 Research</a:t>
            </a:r>
          </a:p>
          <a:p>
            <a:pPr lvl="3"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301110"/>
                </a:solidFill>
                <a:latin typeface="Helvetica"/>
                <a:cs typeface="Helvetica"/>
              </a:rPr>
              <a:t>(</a:t>
            </a:r>
            <a:r>
              <a:rPr lang="en-US" sz="2800" dirty="0" smtClean="0">
                <a:solidFill>
                  <a:srgbClr val="E50587"/>
                </a:solidFill>
                <a:latin typeface="Helvetica"/>
                <a:cs typeface="Helvetica"/>
              </a:rPr>
              <a:t>markets, business model, technology, income streams</a:t>
            </a:r>
            <a:r>
              <a:rPr lang="en-US" sz="2800" dirty="0" smtClean="0">
                <a:solidFill>
                  <a:srgbClr val="301110"/>
                </a:solidFill>
                <a:latin typeface="Helvetica"/>
                <a:cs typeface="Helvetica"/>
              </a:rPr>
              <a:t>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4567552"/>
            <a:ext cx="9144000" cy="1219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3"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301110"/>
                </a:solidFill>
                <a:latin typeface="Helvetica"/>
                <a:cs typeface="Helvetica"/>
              </a:rPr>
              <a:t>6 Development</a:t>
            </a:r>
          </a:p>
          <a:p>
            <a:pPr lvl="3"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301110"/>
                </a:solidFill>
                <a:latin typeface="Helvetica"/>
                <a:cs typeface="Helvetica"/>
              </a:rPr>
              <a:t>(</a:t>
            </a:r>
            <a:r>
              <a:rPr lang="en-US" sz="2800" dirty="0" smtClean="0">
                <a:solidFill>
                  <a:srgbClr val="E50587"/>
                </a:solidFill>
                <a:latin typeface="Helvetica"/>
                <a:cs typeface="Helvetica"/>
              </a:rPr>
              <a:t>tests, refinement, pilot, polish, prototype</a:t>
            </a:r>
            <a:r>
              <a:rPr lang="en-US" sz="2800" dirty="0" smtClean="0">
                <a:solidFill>
                  <a:srgbClr val="301110"/>
                </a:solidFill>
                <a:latin typeface="Helvetica"/>
                <a:cs typeface="Helvetica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8585" y="3698723"/>
            <a:ext cx="50707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E50587"/>
                </a:solidFill>
                <a:latin typeface="Helvetica"/>
                <a:cs typeface="Helvetica"/>
              </a:rPr>
              <a:t>Pilots</a:t>
            </a:r>
            <a:endParaRPr lang="en-US" sz="8000" dirty="0">
              <a:solidFill>
                <a:srgbClr val="E50587"/>
              </a:solidFill>
              <a:latin typeface="Helvetica"/>
              <a:cs typeface="Helvetic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09383" y="1226241"/>
            <a:ext cx="6505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E50587"/>
                </a:solidFill>
                <a:latin typeface="Helvetica"/>
                <a:cs typeface="Helvetica"/>
              </a:rPr>
              <a:t>Tasters</a:t>
            </a:r>
            <a:endParaRPr lang="en-US" sz="9600" dirty="0">
              <a:solidFill>
                <a:srgbClr val="E50587"/>
              </a:solidFill>
              <a:latin typeface="Helvetica"/>
              <a:cs typeface="Helvetic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9468" y="2310163"/>
            <a:ext cx="4831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672423"/>
                </a:solidFill>
                <a:latin typeface="Helvetica"/>
                <a:cs typeface="Helvetica"/>
              </a:rPr>
              <a:t>I</a:t>
            </a:r>
            <a:r>
              <a:rPr lang="en-US" sz="4000" dirty="0" err="1" smtClean="0">
                <a:solidFill>
                  <a:srgbClr val="E50587"/>
                </a:solidFill>
                <a:latin typeface="Helvetica"/>
                <a:cs typeface="Helvetica"/>
              </a:rPr>
              <a:t>Phone</a:t>
            </a:r>
            <a:r>
              <a:rPr lang="en-US" sz="4000" dirty="0" smtClean="0">
                <a:solidFill>
                  <a:srgbClr val="672423"/>
                </a:solidFill>
                <a:latin typeface="Helvetica"/>
                <a:cs typeface="Helvetica"/>
              </a:rPr>
              <a:t> + </a:t>
            </a:r>
            <a:r>
              <a:rPr lang="en-US" sz="4000" dirty="0" err="1" smtClean="0">
                <a:solidFill>
                  <a:srgbClr val="672423"/>
                </a:solidFill>
                <a:latin typeface="Helvetica"/>
                <a:cs typeface="Helvetica"/>
              </a:rPr>
              <a:t>I</a:t>
            </a:r>
            <a:r>
              <a:rPr lang="en-US" sz="4000" dirty="0" err="1" smtClean="0">
                <a:solidFill>
                  <a:srgbClr val="E50587"/>
                </a:solidFill>
                <a:latin typeface="Helvetica"/>
                <a:cs typeface="Helvetica"/>
              </a:rPr>
              <a:t>Pad</a:t>
            </a:r>
            <a:r>
              <a:rPr lang="en-US" sz="4000" dirty="0" smtClean="0">
                <a:solidFill>
                  <a:srgbClr val="672423"/>
                </a:solidFill>
                <a:latin typeface="Helvetica"/>
                <a:cs typeface="Helvetica"/>
              </a:rPr>
              <a:t> </a:t>
            </a:r>
            <a:r>
              <a:rPr lang="en-US" sz="4400" dirty="0" smtClean="0">
                <a:solidFill>
                  <a:srgbClr val="672423"/>
                </a:solidFill>
                <a:latin typeface="Helvetica"/>
                <a:cs typeface="Helvetica"/>
              </a:rPr>
              <a:t>Apps</a:t>
            </a:r>
            <a:endParaRPr lang="en-US" sz="4400" dirty="0">
              <a:solidFill>
                <a:srgbClr val="672423"/>
              </a:solidFill>
              <a:latin typeface="Helvetica"/>
              <a:cs typeface="Helvetic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32263" y="4462219"/>
            <a:ext cx="331629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800000"/>
                </a:solidFill>
                <a:latin typeface="Helvetica"/>
                <a:cs typeface="Helvetica"/>
              </a:rPr>
              <a:t>Mini Games</a:t>
            </a:r>
            <a:endParaRPr lang="en-US" sz="3200" dirty="0">
              <a:solidFill>
                <a:srgbClr val="800000"/>
              </a:solidFill>
              <a:latin typeface="Helvetica"/>
              <a:cs typeface="Helvetic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2377" y="3541561"/>
            <a:ext cx="50826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672423"/>
                </a:solidFill>
                <a:latin typeface="Helvetica"/>
                <a:cs typeface="Helvetica"/>
              </a:rPr>
              <a:t>Interactive Publishing</a:t>
            </a:r>
            <a:endParaRPr lang="en-US" sz="3200" dirty="0">
              <a:solidFill>
                <a:srgbClr val="672423"/>
              </a:solidFill>
              <a:latin typeface="Helvetica"/>
              <a:cs typeface="Helvetic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10965" y="3749893"/>
            <a:ext cx="37141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E50587"/>
                </a:solidFill>
                <a:latin typeface="Helvetica"/>
                <a:cs typeface="Helvetica"/>
              </a:rPr>
              <a:t>Story </a:t>
            </a:r>
            <a:r>
              <a:rPr lang="en-US" sz="6000" dirty="0" smtClean="0">
                <a:solidFill>
                  <a:srgbClr val="E50587"/>
                </a:solidFill>
                <a:latin typeface="Helvetica"/>
                <a:cs typeface="Helvetica"/>
              </a:rPr>
              <a:t>Bibles</a:t>
            </a:r>
            <a:endParaRPr lang="en-US" sz="6000" dirty="0">
              <a:solidFill>
                <a:srgbClr val="E50587"/>
              </a:solidFill>
              <a:latin typeface="Helvetica"/>
              <a:cs typeface="Helvetic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76333" y="2767077"/>
            <a:ext cx="8375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672423"/>
                </a:solidFill>
                <a:latin typeface="Helvetica"/>
                <a:cs typeface="Helvetica"/>
              </a:rPr>
              <a:t>Social Networking</a:t>
            </a:r>
            <a:endParaRPr lang="en-US" sz="6000" dirty="0">
              <a:solidFill>
                <a:srgbClr val="672423"/>
              </a:solidFill>
              <a:latin typeface="Helvetica"/>
              <a:cs typeface="Helvetic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4538" y="183346"/>
            <a:ext cx="122738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Helvetica"/>
                <a:cs typeface="Helvetica"/>
              </a:rPr>
              <a:t>Current Projects in TV, Film, Interactive …</a:t>
            </a:r>
          </a:p>
          <a:p>
            <a:endParaRPr lang="en-US" sz="4400" dirty="0">
              <a:solidFill>
                <a:schemeClr val="accent5">
                  <a:lumMod val="75000"/>
                </a:schemeClr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ntitled-6.jp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0169" y="1312640"/>
            <a:ext cx="5262690" cy="41165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E50587"/>
                </a:solidFill>
                <a:latin typeface="Helvetica"/>
                <a:cs typeface="Helvetica"/>
              </a:rPr>
              <a:t>Diolch</a:t>
            </a:r>
            <a:r>
              <a:rPr lang="en-US" sz="2800" dirty="0" smtClean="0">
                <a:latin typeface="Helvetica"/>
                <a:cs typeface="Helvetica"/>
              </a:rPr>
              <a:t> </a:t>
            </a:r>
            <a:r>
              <a:rPr lang="en-US" sz="2800" dirty="0" err="1" smtClean="0">
                <a:latin typeface="Helvetica"/>
                <a:cs typeface="Helvetica"/>
              </a:rPr>
              <a:t>yn</a:t>
            </a:r>
            <a:r>
              <a:rPr lang="en-US" sz="2800" dirty="0" smtClean="0">
                <a:latin typeface="Helvetica"/>
                <a:cs typeface="Helvetica"/>
              </a:rPr>
              <a:t> </a:t>
            </a:r>
            <a:r>
              <a:rPr lang="en-US" sz="2800" dirty="0" err="1" smtClean="0">
                <a:solidFill>
                  <a:srgbClr val="E50587"/>
                </a:solidFill>
                <a:latin typeface="Helvetica"/>
                <a:cs typeface="Helvetica"/>
              </a:rPr>
              <a:t>Fawr</a:t>
            </a:r>
            <a:r>
              <a:rPr lang="en-US" sz="2800" dirty="0" smtClean="0">
                <a:solidFill>
                  <a:srgbClr val="E50587"/>
                </a:solidFill>
                <a:latin typeface="Helvetica"/>
                <a:cs typeface="Helvetica"/>
              </a:rPr>
              <a:t> </a:t>
            </a:r>
            <a:r>
              <a:rPr lang="en-US" sz="2800" dirty="0" err="1" smtClean="0">
                <a:solidFill>
                  <a:srgbClr val="E50587"/>
                </a:solidFill>
                <a:latin typeface="Helvetica"/>
                <a:cs typeface="Helvetica"/>
              </a:rPr>
              <a:t>Iawn</a:t>
            </a:r>
            <a:r>
              <a:rPr lang="en-US" sz="2800" dirty="0" smtClean="0">
                <a:solidFill>
                  <a:srgbClr val="E50587"/>
                </a:solidFill>
                <a:latin typeface="Helvetica"/>
                <a:cs typeface="Helvetica"/>
              </a:rPr>
              <a:t> </a:t>
            </a:r>
            <a:endParaRPr lang="en-GB" sz="2800" dirty="0">
              <a:solidFill>
                <a:srgbClr val="E50587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376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E50587"/>
                </a:solidFill>
                <a:latin typeface="Helvetica"/>
                <a:cs typeface="Helvetica"/>
              </a:rPr>
              <a:t>James </a:t>
            </a:r>
            <a:r>
              <a:rPr lang="en-US" sz="2800" dirty="0" err="1" smtClean="0">
                <a:solidFill>
                  <a:srgbClr val="E50587"/>
                </a:solidFill>
                <a:latin typeface="Helvetica"/>
                <a:cs typeface="Helvetica"/>
              </a:rPr>
              <a:t>Moxey</a:t>
            </a:r>
            <a:endParaRPr lang="en-US" sz="2800" dirty="0">
              <a:solidFill>
                <a:srgbClr val="E50587"/>
              </a:solidFill>
              <a:latin typeface="Helvetica"/>
              <a:cs typeface="Helvetic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3182"/>
            <a:ext cx="6400800" cy="17526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270E0D"/>
                </a:solidFill>
                <a:latin typeface="Helvetica"/>
                <a:cs typeface="Helvetica"/>
              </a:rPr>
              <a:t>Co-Director/Research Director</a:t>
            </a:r>
          </a:p>
          <a:p>
            <a:r>
              <a:rPr lang="en-US" sz="2400" dirty="0" smtClean="0">
                <a:solidFill>
                  <a:srgbClr val="270E0D"/>
                </a:solidFill>
                <a:latin typeface="Helvetica"/>
                <a:cs typeface="Helvetica"/>
              </a:rPr>
              <a:t>CIRIC</a:t>
            </a:r>
          </a:p>
          <a:p>
            <a:r>
              <a:rPr lang="en-US" sz="2400" dirty="0" smtClean="0">
                <a:solidFill>
                  <a:srgbClr val="270E0D"/>
                </a:solidFill>
                <a:latin typeface="Helvetica"/>
                <a:cs typeface="Helvetica"/>
              </a:rPr>
              <a:t>Creative Industries Research and Innovation Centre</a:t>
            </a:r>
          </a:p>
          <a:p>
            <a:endParaRPr lang="en-US" sz="2400" dirty="0" smtClean="0">
              <a:solidFill>
                <a:srgbClr val="270E0D"/>
              </a:solidFill>
              <a:latin typeface="Helvetica"/>
              <a:cs typeface="Helvetica"/>
            </a:endParaRPr>
          </a:p>
          <a:p>
            <a:r>
              <a:rPr lang="en-US" sz="2400" dirty="0" smtClean="0">
                <a:solidFill>
                  <a:srgbClr val="270E0D"/>
                </a:solidFill>
                <a:latin typeface="Helvetica"/>
                <a:cs typeface="Helvetica"/>
              </a:rPr>
              <a:t>Swansea Metropolitan University</a:t>
            </a:r>
            <a:endParaRPr lang="en-US" sz="2400" dirty="0">
              <a:solidFill>
                <a:srgbClr val="270E0D"/>
              </a:solidFill>
              <a:latin typeface="Helvetica"/>
              <a:cs typeface="Helvetica"/>
            </a:endParaRPr>
          </a:p>
        </p:txBody>
      </p:sp>
      <p:pic>
        <p:nvPicPr>
          <p:cNvPr id="4" name="Picture 3" descr="smu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38800"/>
            <a:ext cx="9144000" cy="8338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E50587"/>
                </a:solidFill>
                <a:latin typeface="Helvetica"/>
                <a:cs typeface="Helvetica"/>
              </a:rPr>
              <a:t>Arrested </a:t>
            </a:r>
            <a:r>
              <a:rPr lang="en-US" sz="2800" dirty="0" smtClean="0">
                <a:solidFill>
                  <a:srgbClr val="371412"/>
                </a:solidFill>
                <a:latin typeface="Helvetica"/>
                <a:cs typeface="Helvetica"/>
              </a:rPr>
              <a:t>Development . . .</a:t>
            </a:r>
            <a:endParaRPr lang="en-US" sz="2800" dirty="0">
              <a:solidFill>
                <a:srgbClr val="371412"/>
              </a:solidFill>
              <a:latin typeface="Helvetica"/>
              <a:cs typeface="Helvetica"/>
            </a:endParaRPr>
          </a:p>
        </p:txBody>
      </p:sp>
      <p:pic>
        <p:nvPicPr>
          <p:cNvPr id="4" name="Picture 3" descr="smu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38800"/>
            <a:ext cx="9144000" cy="833828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371412"/>
                </a:solidFill>
                <a:latin typeface="Helvetica"/>
                <a:cs typeface="Helvetica"/>
              </a:rPr>
              <a:t>What kind of digital future is envisaged in Britain? </a:t>
            </a:r>
            <a:endParaRPr lang="en-GB" sz="2800" dirty="0">
              <a:solidFill>
                <a:srgbClr val="371412"/>
              </a:solidFill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68690" y="110987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GB" sz="3200" dirty="0">
              <a:latin typeface="Helvetica"/>
              <a:cs typeface="Helvetica"/>
            </a:endParaRPr>
          </a:p>
        </p:txBody>
      </p:sp>
      <p:pic>
        <p:nvPicPr>
          <p:cNvPr id="4" name="Picture 3" descr="gary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0634" y="726379"/>
            <a:ext cx="4705034" cy="5081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GB" sz="3200" dirty="0">
              <a:latin typeface="Helvetica"/>
              <a:cs typeface="Helvetica"/>
            </a:endParaRPr>
          </a:p>
        </p:txBody>
      </p:sp>
      <p:pic>
        <p:nvPicPr>
          <p:cNvPr id="4" name="Picture 3" descr="Google TV Logo on HDTV-resized-600.jp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1612" y="1587158"/>
            <a:ext cx="3920894" cy="36113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301110"/>
                </a:solidFill>
                <a:latin typeface="Helvetica"/>
                <a:cs typeface="Helvetica"/>
              </a:rPr>
              <a:t>Who continues to be left out or at risk in this digital future? </a:t>
            </a:r>
            <a:endParaRPr lang="en-GB" sz="2800" dirty="0">
              <a:solidFill>
                <a:srgbClr val="301110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les_notspots_l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198" y="907107"/>
            <a:ext cx="3597102" cy="5151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phone3g.jp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1146" y="1942278"/>
            <a:ext cx="3038882" cy="29677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3763</TotalTime>
  <Words>211</Words>
  <Application>Microsoft Office PowerPoint</Application>
  <PresentationFormat>On-screen Show (4:3)</PresentationFormat>
  <Paragraphs>39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New ESRC Research Seminar Series</vt:lpstr>
      <vt:lpstr>James Moxey</vt:lpstr>
      <vt:lpstr>Arrested Development . . .</vt:lpstr>
      <vt:lpstr>What kind of digital future is envisaged in Britain? </vt:lpstr>
      <vt:lpstr>PowerPoint Presentation</vt:lpstr>
      <vt:lpstr>PowerPoint Presentation</vt:lpstr>
      <vt:lpstr>Who continues to be left out or at risk in this digital future? </vt:lpstr>
      <vt:lpstr>PowerPoint Presentation</vt:lpstr>
      <vt:lpstr>PowerPoint Presentation</vt:lpstr>
      <vt:lpstr>PowerPoint Presentation</vt:lpstr>
      <vt:lpstr>What new kinds of creativity and innovation are being unleashed by digital change and how can these be expanded? . . .</vt:lpstr>
      <vt:lpstr>. . . and what can be done to overcome major technical, knowledge and skills barriers to this?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Diolch yn Fawr Iawn </vt:lpstr>
    </vt:vector>
  </TitlesOfParts>
  <Company>SMU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ESRC Research Seminar Series</dc:title>
  <dc:creator>CIME</dc:creator>
  <cp:lastModifiedBy>Gillian Youngs</cp:lastModifiedBy>
  <cp:revision>18</cp:revision>
  <dcterms:created xsi:type="dcterms:W3CDTF">2011-03-30T17:11:53Z</dcterms:created>
  <dcterms:modified xsi:type="dcterms:W3CDTF">2012-10-24T15:10:14Z</dcterms:modified>
</cp:coreProperties>
</file>