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handoutMasterIdLst>
    <p:handoutMasterId r:id="rId31"/>
  </p:handoutMasterIdLst>
  <p:sldIdLst>
    <p:sldId id="256" r:id="rId3"/>
    <p:sldId id="380" r:id="rId4"/>
    <p:sldId id="325" r:id="rId5"/>
    <p:sldId id="280" r:id="rId6"/>
    <p:sldId id="312" r:id="rId7"/>
    <p:sldId id="414" r:id="rId8"/>
    <p:sldId id="432" r:id="rId9"/>
    <p:sldId id="433" r:id="rId10"/>
    <p:sldId id="434" r:id="rId11"/>
    <p:sldId id="436" r:id="rId12"/>
    <p:sldId id="399" r:id="rId13"/>
    <p:sldId id="409" r:id="rId14"/>
    <p:sldId id="297" r:id="rId15"/>
    <p:sldId id="398" r:id="rId16"/>
    <p:sldId id="421" r:id="rId17"/>
    <p:sldId id="445" r:id="rId18"/>
    <p:sldId id="354" r:id="rId19"/>
    <p:sldId id="438" r:id="rId20"/>
    <p:sldId id="422" r:id="rId21"/>
    <p:sldId id="423" r:id="rId22"/>
    <p:sldId id="437" r:id="rId23"/>
    <p:sldId id="442" r:id="rId24"/>
    <p:sldId id="408" r:id="rId25"/>
    <p:sldId id="407" r:id="rId26"/>
    <p:sldId id="410" r:id="rId27"/>
    <p:sldId id="412" r:id="rId28"/>
    <p:sldId id="264" r:id="rId2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99"/>
    <a:srgbClr val="3366CC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147" autoAdjust="0"/>
    <p:restoredTop sz="94444" autoAdjust="0"/>
  </p:normalViewPr>
  <p:slideViewPr>
    <p:cSldViewPr>
      <p:cViewPr>
        <p:scale>
          <a:sx n="77" d="100"/>
          <a:sy n="77" d="100"/>
        </p:scale>
        <p:origin x="-1812" y="-2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B9C89-61EF-4317-900E-940EA4A79923}" type="datetimeFigureOut">
              <a:rPr lang="en-GB" smtClean="0"/>
              <a:pPr/>
              <a:t>07/03/2012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0FF32-2204-4920-ABE7-3C07CE85BEF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BE">
              <a:latin typeface="Arial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BE">
              <a:latin typeface="Arial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BE">
              <a:latin typeface="Arial" charset="0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BE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34AA5EC-564A-4CEC-8336-2507CA1B0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F780217-D1D5-4DE3-AE7E-D3C19137CC31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 txBox="1">
            <a:spLocks noGrp="1"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0BAA41A-060F-4492-B9FB-A088C1DCCF42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 txBox="1">
            <a:spLocks noGrp="1"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0BAA41A-060F-4492-B9FB-A088C1DCCF42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2B1FE0C-823A-4508-A7F1-9D659163804F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27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5313" y="4763"/>
            <a:ext cx="2193925" cy="6619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4763"/>
            <a:ext cx="6432550" cy="6619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867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867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67638" cy="1366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3425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25" y="1981200"/>
            <a:ext cx="3275013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4763"/>
            <a:ext cx="8778875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0838" cy="464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 cstate="print"/>
          <a:srcRect b="86682"/>
          <a:stretch>
            <a:fillRect/>
          </a:stretch>
        </p:blipFill>
        <p:spPr bwMode="auto">
          <a:xfrm>
            <a:off x="5400675" y="0"/>
            <a:ext cx="395922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0" y="1619250"/>
            <a:ext cx="9144000" cy="1588"/>
          </a:xfrm>
          <a:prstGeom prst="line">
            <a:avLst/>
          </a:prstGeom>
          <a:noFill/>
          <a:ln w="36000">
            <a:solidFill>
              <a:srgbClr val="DC2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nl-BE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DC23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DC2300"/>
          </a:solidFill>
          <a:latin typeface="Arial Narrow" pitchFamily="32" charset="0"/>
          <a:ea typeface="ＭＳ Ｐゴシック" charset="0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DC2300"/>
          </a:solidFill>
          <a:latin typeface="Arial Narrow" pitchFamily="32" charset="0"/>
          <a:ea typeface="ＭＳ Ｐゴシック" charset="0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DC2300"/>
          </a:solidFill>
          <a:latin typeface="Arial Narrow" pitchFamily="32" charset="0"/>
          <a:ea typeface="ＭＳ Ｐゴシック" charset="0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DC2300"/>
          </a:solidFill>
          <a:latin typeface="Arial Narrow" pitchFamily="32" charset="0"/>
          <a:ea typeface="ＭＳ Ｐゴシック" charset="0"/>
          <a:cs typeface="ＭＳ Ｐゴシック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DC2300"/>
          </a:solidFill>
          <a:latin typeface="Arial Narrow" pitchFamily="32" charset="0"/>
          <a:ea typeface="ＭＳ Ｐゴシック" charset="0"/>
          <a:cs typeface="ＭＳ Ｐゴシック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DC2300"/>
          </a:solidFill>
          <a:latin typeface="Arial Narrow" pitchFamily="32" charset="0"/>
          <a:ea typeface="ＭＳ Ｐゴシック" charset="0"/>
          <a:cs typeface="ＭＳ Ｐゴシック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DC2300"/>
          </a:solidFill>
          <a:latin typeface="Arial Narrow" pitchFamily="32" charset="0"/>
          <a:ea typeface="ＭＳ Ｐゴシック" charset="0"/>
          <a:cs typeface="ＭＳ Ｐゴシック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DC2300"/>
          </a:solidFill>
          <a:latin typeface="Arial Narrow" pitchFamily="32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408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408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408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408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408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408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408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408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4080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105400"/>
            <a:ext cx="7767638" cy="1366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40967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40967"/>
          </a:solidFill>
          <a:latin typeface="Arial Narrow" pitchFamily="32" charset="0"/>
          <a:ea typeface="ＭＳ Ｐゴシック" charset="0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40967"/>
          </a:solidFill>
          <a:latin typeface="Arial Narrow" pitchFamily="32" charset="0"/>
          <a:ea typeface="ＭＳ Ｐゴシック" charset="0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40967"/>
          </a:solidFill>
          <a:latin typeface="Arial Narrow" pitchFamily="32" charset="0"/>
          <a:ea typeface="ＭＳ Ｐゴシック" charset="0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40967"/>
          </a:solidFill>
          <a:latin typeface="Arial Narrow" pitchFamily="32" charset="0"/>
          <a:ea typeface="ＭＳ Ｐゴシック" charset="0"/>
          <a:cs typeface="ＭＳ Ｐゴシック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40967"/>
          </a:solidFill>
          <a:latin typeface="Arial Narrow" pitchFamily="32" charset="0"/>
          <a:ea typeface="ＭＳ Ｐゴシック" charset="0"/>
          <a:cs typeface="ＭＳ Ｐゴシック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40967"/>
          </a:solidFill>
          <a:latin typeface="Arial Narrow" pitchFamily="32" charset="0"/>
          <a:ea typeface="ＭＳ Ｐゴシック" charset="0"/>
          <a:cs typeface="ＭＳ Ｐゴシック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40967"/>
          </a:solidFill>
          <a:latin typeface="Arial Narrow" pitchFamily="32" charset="0"/>
          <a:ea typeface="ＭＳ Ｐゴシック" charset="0"/>
          <a:cs typeface="ＭＳ Ｐゴシック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40967"/>
          </a:solidFill>
          <a:latin typeface="Arial Narrow" pitchFamily="32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408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408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408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408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408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408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408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408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4080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eresa@peoplesvoicemedia.co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7388" y="5229225"/>
            <a:ext cx="7772400" cy="1543050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0" dirty="0" smtClean="0">
                <a:solidFill>
                  <a:srgbClr val="FFFFFF"/>
                </a:solidFill>
              </a:rPr>
              <a:t>peoplesvoicemedia.co.uk</a:t>
            </a:r>
            <a:br>
              <a:rPr lang="en-GB" sz="3200" b="0" dirty="0" smtClean="0">
                <a:solidFill>
                  <a:srgbClr val="FFFFFF"/>
                </a:solidFill>
              </a:rPr>
            </a:br>
            <a:r>
              <a:rPr lang="en-GB" sz="3200" b="0" dirty="0" smtClean="0">
                <a:solidFill>
                  <a:srgbClr val="FFFFFF"/>
                </a:solidFill>
              </a:rPr>
              <a:t>Gary </a:t>
            </a:r>
            <a:r>
              <a:rPr lang="en-GB" sz="3200" b="0" dirty="0" err="1" smtClean="0">
                <a:solidFill>
                  <a:srgbClr val="FFFFFF"/>
                </a:solidFill>
              </a:rPr>
              <a:t>Copitch</a:t>
            </a:r>
            <a:r>
              <a:rPr lang="en-GB" sz="3200" b="0" dirty="0" smtClean="0">
                <a:solidFill>
                  <a:srgbClr val="FFFFFF"/>
                </a:solidFill>
              </a:rPr>
              <a:t> Chief Executive</a:t>
            </a:r>
            <a:br>
              <a:rPr lang="en-GB" sz="3200" b="0" dirty="0" smtClean="0">
                <a:solidFill>
                  <a:srgbClr val="FFFFFF"/>
                </a:solidFill>
              </a:rPr>
            </a:br>
            <a:r>
              <a:rPr lang="en-GB" sz="3200" b="0" dirty="0" smtClean="0">
                <a:solidFill>
                  <a:srgbClr val="FFFFFF"/>
                </a:solidFill>
              </a:rPr>
              <a:t>gary</a:t>
            </a:r>
            <a:r>
              <a:rPr lang="en-GB" sz="2800" b="0" dirty="0" smtClean="0">
                <a:solidFill>
                  <a:srgbClr val="FFFFFF"/>
                </a:solidFill>
              </a:rPr>
              <a:t>@peoplesvoicemedia.co.uk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0363" y="4763"/>
            <a:ext cx="5651797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Describing their own reality   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40152" y="3429000"/>
            <a:ext cx="302433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40152" y="6093296"/>
            <a:ext cx="302433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712968" cy="234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5580063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en-US" sz="4800" b="1" dirty="0">
              <a:solidFill>
                <a:srgbClr val="DC2300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416824" cy="473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0363" y="4763"/>
            <a:ext cx="5651797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Describing their own reality   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984776" cy="486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0363" y="4763"/>
            <a:ext cx="5651797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Describing their own reality   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68463"/>
            <a:ext cx="5327650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5580063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en-US" sz="4800" b="1" dirty="0">
              <a:solidFill>
                <a:srgbClr val="DC2300"/>
              </a:solidFill>
              <a:latin typeface="Arial Narrow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5580063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en-US" sz="4800" b="1" dirty="0">
              <a:solidFill>
                <a:srgbClr val="DC2300"/>
              </a:solidFill>
              <a:latin typeface="Arial Narrow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0363" y="4763"/>
            <a:ext cx="5651797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Describing their own reality   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5580063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en-US" sz="4800" b="1" dirty="0">
              <a:solidFill>
                <a:srgbClr val="DC230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99516"/>
            <a:ext cx="7560840" cy="475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0363" y="4763"/>
            <a:ext cx="5651797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Describing their own reality  -</a:t>
            </a:r>
            <a:r>
              <a:rPr kumimoji="0" lang="en-GB" sz="4800" b="1" i="0" u="none" strike="noStrike" kern="0" cap="none" spc="0" normalizeH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Consultation </a:t>
            </a: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064896" cy="48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0" y="0"/>
            <a:ext cx="5940152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Communityreporter.co.uk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352928" cy="445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82179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0" y="0"/>
            <a:ext cx="5940152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kern="0" noProof="0" dirty="0" smtClean="0">
                <a:solidFill>
                  <a:srgbClr val="DC2300"/>
                </a:solidFill>
                <a:latin typeface="+mj-lt"/>
                <a:ea typeface="+mj-ea"/>
                <a:cs typeface="+mj-cs"/>
              </a:rPr>
              <a:t>Other channels 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8394475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590675"/>
            <a:ext cx="7189787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700808"/>
            <a:ext cx="7776864" cy="501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50800"/>
            <a:ext cx="8783637" cy="1524000"/>
          </a:xfrm>
          <a:noFill/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Belonging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6333797" cy="350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628800"/>
            <a:ext cx="7056784" cy="491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5"/>
          <p:cNvGrpSpPr/>
          <p:nvPr/>
        </p:nvGrpSpPr>
        <p:grpSpPr>
          <a:xfrm>
            <a:off x="2483768" y="1772816"/>
            <a:ext cx="4509440" cy="4651582"/>
            <a:chOff x="2627784" y="1988840"/>
            <a:chExt cx="4509440" cy="4651582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627784" y="1988840"/>
              <a:ext cx="45094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006699"/>
                  </a:solidFill>
                </a:rPr>
                <a:t>Monthly Golden Gonzo Award </a:t>
              </a:r>
              <a:endParaRPr lang="en-US" dirty="0">
                <a:solidFill>
                  <a:srgbClr val="006699"/>
                </a:solidFill>
              </a:endParaRP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9872" y="2530582"/>
              <a:ext cx="2232248" cy="4109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50800"/>
            <a:ext cx="8783637" cy="1524000"/>
          </a:xfrm>
          <a:noFill/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Connected </a:t>
            </a:r>
          </a:p>
        </p:txBody>
      </p:sp>
      <p:grpSp>
        <p:nvGrpSpPr>
          <p:cNvPr id="4" name="Group 25"/>
          <p:cNvGrpSpPr/>
          <p:nvPr/>
        </p:nvGrpSpPr>
        <p:grpSpPr>
          <a:xfrm>
            <a:off x="0" y="1844824"/>
            <a:ext cx="4491935" cy="4005064"/>
            <a:chOff x="4652065" y="2420888"/>
            <a:chExt cx="4491935" cy="400506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420888"/>
              <a:ext cx="4047644" cy="1170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4652065" y="3645024"/>
              <a:ext cx="449193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smtClean="0">
                  <a:solidFill>
                    <a:srgbClr val="006699"/>
                  </a:solidFill>
                </a:rPr>
                <a:t>of the community  </a:t>
              </a:r>
              <a:endParaRPr lang="en-GB" sz="4000" dirty="0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0112" y="4365104"/>
              <a:ext cx="2226104" cy="2060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1"/>
          <p:cNvGrpSpPr/>
          <p:nvPr/>
        </p:nvGrpSpPr>
        <p:grpSpPr>
          <a:xfrm>
            <a:off x="4139954" y="1988840"/>
            <a:ext cx="5004046" cy="3024336"/>
            <a:chOff x="7092280" y="2996952"/>
            <a:chExt cx="4954953" cy="2952328"/>
          </a:xfrm>
        </p:grpSpPr>
        <p:sp>
          <p:nvSpPr>
            <p:cNvPr id="16" name="Rectangle 15"/>
            <p:cNvSpPr/>
            <p:nvPr/>
          </p:nvSpPr>
          <p:spPr>
            <a:xfrm>
              <a:off x="7412632" y="2996952"/>
              <a:ext cx="4634601" cy="2554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smtClean="0">
                  <a:solidFill>
                    <a:srgbClr val="006699"/>
                  </a:solidFill>
                </a:rPr>
                <a:t>10,000 Community </a:t>
              </a:r>
            </a:p>
            <a:p>
              <a:r>
                <a:rPr lang="en-GB" sz="4000" dirty="0" smtClean="0">
                  <a:solidFill>
                    <a:srgbClr val="006699"/>
                  </a:solidFill>
                </a:rPr>
                <a:t>Reporters telling </a:t>
              </a:r>
            </a:p>
            <a:p>
              <a:r>
                <a:rPr lang="en-GB" sz="4000" dirty="0" smtClean="0">
                  <a:solidFill>
                    <a:srgbClr val="006699"/>
                  </a:solidFill>
                </a:rPr>
                <a:t>good news </a:t>
              </a:r>
            </a:p>
            <a:p>
              <a:r>
                <a:rPr lang="en-GB" sz="4000" dirty="0" smtClean="0">
                  <a:solidFill>
                    <a:srgbClr val="006699"/>
                  </a:solidFill>
                </a:rPr>
                <a:t>Stories </a:t>
              </a:r>
              <a:endParaRPr lang="en-GB" sz="4000" dirty="0"/>
            </a:p>
          </p:txBody>
        </p:sp>
        <p:sp>
          <p:nvSpPr>
            <p:cNvPr id="14" name="Text Placeholder 2"/>
            <p:cNvSpPr txBox="1">
              <a:spLocks/>
            </p:cNvSpPr>
            <p:nvPr/>
          </p:nvSpPr>
          <p:spPr>
            <a:xfrm>
              <a:off x="7092280" y="5445224"/>
              <a:ext cx="2051720" cy="504056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ts val="800"/>
                </a:spcBef>
              </a:pPr>
              <a:r>
                <a:rPr lang="en-GB" sz="3200" kern="0" dirty="0" smtClean="0">
                  <a:solidFill>
                    <a:srgbClr val="004080"/>
                  </a:solidFill>
                  <a:latin typeface="+mn-lt"/>
                  <a:ea typeface="+mn-ea"/>
                </a:rPr>
                <a:t>   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0" y="0"/>
            <a:ext cx="5940152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Communityreporter.co.uk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28653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69545"/>
            <a:ext cx="4382226" cy="388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Callout 22"/>
          <p:cNvSpPr/>
          <p:nvPr/>
        </p:nvSpPr>
        <p:spPr bwMode="auto">
          <a:xfrm>
            <a:off x="179512" y="1844824"/>
            <a:ext cx="5616624" cy="2736304"/>
          </a:xfrm>
          <a:prstGeom prst="wedgeEllipseCallout">
            <a:avLst>
              <a:gd name="adj1" fmla="val 59185"/>
              <a:gd name="adj2" fmla="val 54474"/>
            </a:avLst>
          </a:prstGeom>
          <a:solidFill>
            <a:schemeClr val="bg1"/>
          </a:solidFill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763"/>
            <a:ext cx="5651500" cy="1609725"/>
          </a:xfrm>
        </p:spPr>
        <p:txBody>
          <a:bodyPr/>
          <a:lstStyle/>
          <a:p>
            <a:r>
              <a:rPr lang="en-US" dirty="0" smtClean="0"/>
              <a:t>Who are we    </a:t>
            </a:r>
          </a:p>
        </p:txBody>
      </p:sp>
      <p:pic>
        <p:nvPicPr>
          <p:cNvPr id="5124" name="Picture 4" descr="2ND_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88913"/>
            <a:ext cx="334803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99592" y="2420888"/>
            <a:ext cx="4032448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3200" dirty="0" smtClean="0">
                <a:solidFill>
                  <a:srgbClr val="006699"/>
                </a:solidFill>
              </a:rPr>
              <a:t>Work across the UK  and Europe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2636912"/>
            <a:ext cx="532859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3200" dirty="0" smtClean="0">
                <a:solidFill>
                  <a:srgbClr val="006699"/>
                </a:solidFill>
              </a:rPr>
              <a:t>A Not For Profit Community Development Organisation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1560" y="2708920"/>
            <a:ext cx="489654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3200" dirty="0" smtClean="0">
                <a:solidFill>
                  <a:srgbClr val="006699"/>
                </a:solidFill>
              </a:rPr>
              <a:t>Been in operation since 1995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22768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>
                <a:solidFill>
                  <a:srgbClr val="006699"/>
                </a:solidFill>
              </a:rPr>
              <a:t>Specialise in Social Media and Community Engagement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763"/>
            <a:ext cx="5651500" cy="1609725"/>
          </a:xfrm>
        </p:spPr>
        <p:txBody>
          <a:bodyPr/>
          <a:lstStyle/>
          <a:p>
            <a:r>
              <a:rPr lang="en-US" dirty="0" smtClean="0"/>
              <a:t>Housing    </a:t>
            </a:r>
          </a:p>
        </p:txBody>
      </p:sp>
      <p:pic>
        <p:nvPicPr>
          <p:cNvPr id="5124" name="Picture 4" descr="2ND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88913"/>
            <a:ext cx="334803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748464" cy="46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763"/>
            <a:ext cx="5651500" cy="1609725"/>
          </a:xfrm>
        </p:spPr>
        <p:txBody>
          <a:bodyPr/>
          <a:lstStyle/>
          <a:p>
            <a:r>
              <a:rPr lang="en-US" dirty="0" smtClean="0"/>
              <a:t>Housing    </a:t>
            </a:r>
          </a:p>
        </p:txBody>
      </p:sp>
      <p:pic>
        <p:nvPicPr>
          <p:cNvPr id="5124" name="Picture 4" descr="2ND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88913"/>
            <a:ext cx="334803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85852"/>
            <a:ext cx="8424936" cy="47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0363" y="4763"/>
            <a:ext cx="5651797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800" b="1" i="0" u="none" strike="noStrike" kern="0" cap="none" spc="0" normalizeH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Crime and safety </a:t>
            </a: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000529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589" y="2901965"/>
            <a:ext cx="3757514" cy="176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0363" y="4763"/>
            <a:ext cx="8778875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0" descr="2ND_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88913"/>
            <a:ext cx="334803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3934460" cy="194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60363" y="4763"/>
            <a:ext cx="5651797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800" b="1" i="0" u="none" strike="noStrike" kern="0" cap="none" spc="0" normalizeH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Crime and safety </a:t>
            </a: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076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0363" y="4763"/>
            <a:ext cx="5651797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800" b="1" i="0" u="none" strike="noStrike" kern="0" cap="none" spc="0" normalizeH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Crime and safety </a:t>
            </a: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19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39292"/>
            <a:ext cx="8964487" cy="172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5940152" y="3429000"/>
            <a:ext cx="302433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40152" y="6093296"/>
            <a:ext cx="302433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60363" y="4763"/>
            <a:ext cx="5651797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800" b="1" i="0" u="none" strike="noStrike" kern="0" cap="none" spc="0" normalizeH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Crime and safety </a:t>
            </a: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312368" cy="471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6011837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sz="4800" b="1" kern="0" dirty="0" smtClean="0">
                <a:solidFill>
                  <a:srgbClr val="DC2300"/>
                </a:solidFill>
                <a:latin typeface="+mj-lt"/>
                <a:ea typeface="+mj-ea"/>
                <a:cs typeface="+mj-cs"/>
              </a:rPr>
              <a:t>Have a collective reality  </a:t>
            </a: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DC2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1477" y="1916832"/>
            <a:ext cx="472437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006699"/>
                </a:solidFill>
              </a:rPr>
              <a:t>Partnership with MMU</a:t>
            </a:r>
          </a:p>
          <a:p>
            <a:r>
              <a:rPr lang="en-GB" sz="3600" dirty="0" smtClean="0">
                <a:solidFill>
                  <a:srgbClr val="006699"/>
                </a:solidFill>
              </a:rPr>
              <a:t>To influence policy</a:t>
            </a:r>
          </a:p>
          <a:p>
            <a:endParaRPr lang="en-GB" sz="3600" dirty="0" smtClean="0">
              <a:solidFill>
                <a:srgbClr val="006699"/>
              </a:solidFill>
            </a:endParaRPr>
          </a:p>
          <a:p>
            <a:r>
              <a:rPr lang="en-GB" sz="3600" dirty="0" smtClean="0">
                <a:solidFill>
                  <a:srgbClr val="006699"/>
                </a:solidFill>
              </a:rPr>
              <a:t>Had over 30,000</a:t>
            </a:r>
          </a:p>
          <a:p>
            <a:r>
              <a:rPr lang="en-GB" sz="3600" dirty="0" smtClean="0">
                <a:solidFill>
                  <a:srgbClr val="006699"/>
                </a:solidFill>
              </a:rPr>
              <a:t>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60363" y="50800"/>
            <a:ext cx="8783637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800" b="1">
                <a:solidFill>
                  <a:srgbClr val="DC2300"/>
                </a:solidFill>
                <a:latin typeface="Arial Narrow" pitchFamily="34" charset="0"/>
              </a:rPr>
              <a:t>Thank You!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 l="5016" t="55006" r="60202" b="10005"/>
          <a:stretch>
            <a:fillRect/>
          </a:stretch>
        </p:blipFill>
        <p:spPr bwMode="auto">
          <a:xfrm>
            <a:off x="4427538" y="3730625"/>
            <a:ext cx="4519612" cy="321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00225"/>
            <a:ext cx="7416800" cy="5616575"/>
          </a:xfrm>
          <a:noFill/>
        </p:spPr>
        <p:txBody>
          <a:bodyPr anchor="t"/>
          <a:lstStyle/>
          <a:p>
            <a:pPr eaLnBrk="1" hangingPunct="1">
              <a:lnSpc>
                <a:spcPct val="80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0" dirty="0" smtClean="0">
                <a:solidFill>
                  <a:srgbClr val="004080"/>
                </a:solidFill>
              </a:rPr>
              <a:t>peoplesvoicemedia.co.uk</a:t>
            </a:r>
            <a:br>
              <a:rPr lang="en-GB" sz="3200" b="0" dirty="0" smtClean="0">
                <a:solidFill>
                  <a:srgbClr val="004080"/>
                </a:solidFill>
              </a:rPr>
            </a:br>
            <a:r>
              <a:rPr lang="en-GB" sz="3200" b="0" dirty="0" smtClean="0">
                <a:solidFill>
                  <a:srgbClr val="CCCCFF"/>
                </a:solidFill>
              </a:rPr>
              <a:t>gary</a:t>
            </a:r>
            <a:r>
              <a:rPr lang="en-GB" sz="3200" b="0" dirty="0" smtClean="0">
                <a:solidFill>
                  <a:srgbClr val="CCCCFF"/>
                </a:solidFill>
                <a:hlinkClick r:id="rId4"/>
              </a:rPr>
              <a:t>@peoplesvoicemedia.co.uk</a:t>
            </a:r>
            <a:r>
              <a:rPr lang="en-GB" sz="3200" b="0" dirty="0" smtClean="0">
                <a:solidFill>
                  <a:srgbClr val="004080"/>
                </a:solidFill>
              </a:rPr>
              <a:t/>
            </a:r>
            <a:br>
              <a:rPr lang="en-GB" sz="3200" b="0" dirty="0" smtClean="0">
                <a:solidFill>
                  <a:srgbClr val="004080"/>
                </a:solidFill>
              </a:rPr>
            </a:br>
            <a:r>
              <a:rPr lang="en-GB" sz="3200" b="0" dirty="0" smtClean="0">
                <a:solidFill>
                  <a:srgbClr val="004080"/>
                </a:solidFill>
              </a:rPr>
              <a:t/>
            </a:r>
            <a:br>
              <a:rPr lang="en-GB" sz="3200" b="0" dirty="0" smtClean="0">
                <a:solidFill>
                  <a:srgbClr val="004080"/>
                </a:solidFill>
              </a:rPr>
            </a:br>
            <a:r>
              <a:rPr lang="en-GB" sz="3200" b="0" dirty="0" smtClean="0">
                <a:solidFill>
                  <a:srgbClr val="004080"/>
                </a:solidFill>
              </a:rPr>
              <a:t>Twitter: @</a:t>
            </a:r>
            <a:r>
              <a:rPr lang="en-GB" sz="3200" b="0" dirty="0" err="1" smtClean="0">
                <a:solidFill>
                  <a:srgbClr val="004080"/>
                </a:solidFill>
              </a:rPr>
              <a:t>peoplesvoice</a:t>
            </a:r>
            <a:r>
              <a:rPr lang="en-GB" sz="3200" b="0" dirty="0" smtClean="0">
                <a:solidFill>
                  <a:srgbClr val="004080"/>
                </a:solidFill>
              </a:rPr>
              <a:t/>
            </a:r>
            <a:br>
              <a:rPr lang="en-GB" sz="3200" b="0" dirty="0" smtClean="0">
                <a:solidFill>
                  <a:srgbClr val="004080"/>
                </a:solidFill>
              </a:rPr>
            </a:br>
            <a:r>
              <a:rPr lang="en-GB" sz="3200" b="0" smtClean="0">
                <a:solidFill>
                  <a:srgbClr val="004080"/>
                </a:solidFill>
              </a:rPr>
              <a:t/>
            </a:r>
            <a:br>
              <a:rPr lang="en-GB" sz="3200" b="0" smtClean="0">
                <a:solidFill>
                  <a:srgbClr val="004080"/>
                </a:solidFill>
              </a:rPr>
            </a:br>
            <a:r>
              <a:rPr lang="en-GB" sz="3200" b="0" smtClean="0">
                <a:solidFill>
                  <a:srgbClr val="004080"/>
                </a:solidFill>
              </a:rPr>
              <a:t>communityreporter.co.uk</a:t>
            </a:r>
            <a:r>
              <a:rPr lang="en-GB" sz="3200" b="0" dirty="0" smtClean="0">
                <a:solidFill>
                  <a:srgbClr val="004080"/>
                </a:solidFill>
              </a:rPr>
              <a:t/>
            </a:r>
            <a:br>
              <a:rPr lang="en-GB" sz="3200" b="0" dirty="0" smtClean="0">
                <a:solidFill>
                  <a:srgbClr val="004080"/>
                </a:solidFill>
              </a:rPr>
            </a:br>
            <a:r>
              <a:rPr lang="en-GB" sz="3200" b="0" dirty="0" smtClean="0">
                <a:solidFill>
                  <a:srgbClr val="004080"/>
                </a:solidFill>
              </a:rPr>
              <a:t>mymanchester.net</a:t>
            </a:r>
            <a:br>
              <a:rPr lang="en-GB" sz="3200" b="0" dirty="0" smtClean="0">
                <a:solidFill>
                  <a:srgbClr val="004080"/>
                </a:solidFill>
              </a:rPr>
            </a:br>
            <a:endParaRPr lang="en-GB" sz="3200" b="0" dirty="0" smtClean="0">
              <a:solidFill>
                <a:srgbClr val="004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6705600" cy="1143000"/>
          </a:xfrm>
          <a:noFill/>
        </p:spPr>
        <p:txBody>
          <a:bodyPr lIns="91440" tIns="45720" rIns="91440" bIns="45720"/>
          <a:lstStyle/>
          <a:p>
            <a:r>
              <a:rPr lang="en-US" smtClean="0"/>
              <a:t>Definition of </a:t>
            </a:r>
            <a:br>
              <a:rPr lang="en-US" smtClean="0"/>
            </a:br>
            <a:r>
              <a:rPr lang="en-US" smtClean="0"/>
              <a:t>Social Media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32099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23528" y="4725144"/>
            <a:ext cx="3241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006699"/>
                </a:solidFill>
              </a:rPr>
              <a:t>Social Media allows communities to </a:t>
            </a:r>
          </a:p>
          <a:p>
            <a:r>
              <a:rPr lang="en-GB" dirty="0">
                <a:solidFill>
                  <a:srgbClr val="006699"/>
                </a:solidFill>
              </a:rPr>
              <a:t>produce the content </a:t>
            </a:r>
          </a:p>
          <a:p>
            <a:r>
              <a:rPr lang="en-GB" dirty="0">
                <a:solidFill>
                  <a:srgbClr val="006699"/>
                </a:solidFill>
              </a:rPr>
              <a:t>they want to produce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16463" y="1773238"/>
            <a:ext cx="3887787" cy="3625850"/>
            <a:chOff x="2971" y="1207"/>
            <a:chExt cx="2449" cy="2284"/>
          </a:xfrm>
        </p:grpSpPr>
        <p:pic>
          <p:nvPicPr>
            <p:cNvPr id="615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1207"/>
              <a:ext cx="2449" cy="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8"/>
            <p:cNvSpPr txBox="1">
              <a:spLocks noChangeArrowheads="1"/>
            </p:cNvSpPr>
            <p:nvPr/>
          </p:nvSpPr>
          <p:spPr bwMode="auto">
            <a:xfrm>
              <a:off x="3061" y="3203"/>
              <a:ext cx="21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6699"/>
                  </a:solidFill>
                </a:rPr>
                <a:t>Social Networking sites</a:t>
              </a:r>
              <a:endParaRPr lang="en-US">
                <a:solidFill>
                  <a:srgbClr val="006699"/>
                </a:solidFill>
              </a:endParaRPr>
            </a:p>
          </p:txBody>
        </p:sp>
      </p:grp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23528" y="4941168"/>
            <a:ext cx="39180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6699"/>
                </a:solidFill>
              </a:rPr>
              <a:t>using</a:t>
            </a:r>
            <a:r>
              <a:rPr lang="en-GB" dirty="0">
                <a:solidFill>
                  <a:srgbClr val="006699"/>
                </a:solidFill>
              </a:rPr>
              <a:t>, blogs, podcasts,</a:t>
            </a:r>
          </a:p>
          <a:p>
            <a:r>
              <a:rPr lang="en-GB" dirty="0" smtClean="0">
                <a:solidFill>
                  <a:srgbClr val="006699"/>
                </a:solidFill>
              </a:rPr>
              <a:t>video</a:t>
            </a:r>
            <a:r>
              <a:rPr lang="en-GB" dirty="0">
                <a:solidFill>
                  <a:srgbClr val="006699"/>
                </a:solidFill>
              </a:rPr>
              <a:t>, </a:t>
            </a:r>
            <a:r>
              <a:rPr lang="en-GB" dirty="0" err="1">
                <a:solidFill>
                  <a:srgbClr val="006699"/>
                </a:solidFill>
              </a:rPr>
              <a:t>pictures,newspapers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4175125" y="5486400"/>
            <a:ext cx="51494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96" charset="-128"/>
              </a:rPr>
              <a:t>Plus: community </a:t>
            </a:r>
            <a:r>
              <a:rPr lang="en-GB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96" charset="-128"/>
              </a:rPr>
              <a:t>radio, looking </a:t>
            </a:r>
            <a:r>
              <a:rPr lang="en-GB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96" charset="-128"/>
              </a:rPr>
              <a:t>local,</a:t>
            </a:r>
            <a:endParaRPr lang="en-GB" sz="20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96" charset="-128"/>
            </a:endParaRPr>
          </a:p>
          <a:p>
            <a:pPr>
              <a:defRPr/>
            </a:pPr>
            <a:r>
              <a:rPr lang="en-GB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96" charset="-128"/>
              </a:rPr>
              <a:t>Community </a:t>
            </a:r>
            <a:r>
              <a:rPr lang="en-GB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96" charset="-128"/>
              </a:rPr>
              <a:t>Channel</a:t>
            </a:r>
            <a:r>
              <a:rPr lang="en-GB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96" charset="-128"/>
              </a:rPr>
              <a:t>, community web sites</a:t>
            </a:r>
          </a:p>
          <a:p>
            <a:pPr>
              <a:defRPr/>
            </a:pPr>
            <a:r>
              <a:rPr lang="en-GB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96" charset="-128"/>
              </a:rPr>
              <a:t>Internet radio, Internet </a:t>
            </a:r>
            <a:r>
              <a:rPr lang="en-GB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96" charset="-128"/>
              </a:rPr>
              <a:t>TV,  </a:t>
            </a:r>
            <a:r>
              <a:rPr lang="en-GB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96" charset="-128"/>
              </a:rPr>
              <a:t>blogs  </a:t>
            </a:r>
            <a:endParaRPr lang="en-US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9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5" grpId="0"/>
      <p:bldP spid="1065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252536" y="188640"/>
            <a:ext cx="70922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800" b="1" dirty="0" smtClean="0">
                <a:solidFill>
                  <a:srgbClr val="DC2300"/>
                </a:solidFill>
                <a:latin typeface="Arial Narrow" pitchFamily="34" charset="0"/>
              </a:rPr>
              <a:t>We use technology in</a:t>
            </a:r>
          </a:p>
          <a:p>
            <a:pPr algn="ctr"/>
            <a:r>
              <a:rPr lang="en-GB" sz="4800" b="1" dirty="0" smtClean="0">
                <a:solidFill>
                  <a:srgbClr val="DC2300"/>
                </a:solidFill>
                <a:latin typeface="Arial Narrow" pitchFamily="34" charset="0"/>
              </a:rPr>
              <a:t> the pocket devices</a:t>
            </a:r>
            <a:endParaRPr lang="en-US" sz="4800" b="1" i="1" dirty="0">
              <a:solidFill>
                <a:srgbClr val="DC2300"/>
              </a:solidFill>
              <a:latin typeface="Arial Narrow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1700808"/>
            <a:ext cx="8389440" cy="4947046"/>
            <a:chOff x="179512" y="1700808"/>
            <a:chExt cx="8389440" cy="4947046"/>
          </a:xfrm>
        </p:grpSpPr>
        <p:pic>
          <p:nvPicPr>
            <p:cNvPr id="717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1772816"/>
              <a:ext cx="1656184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509120"/>
              <a:ext cx="2736304" cy="2047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1700808"/>
              <a:ext cx="2376264" cy="236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8144" y="4437112"/>
              <a:ext cx="2700808" cy="2210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48264" y="1916832"/>
              <a:ext cx="1584176" cy="257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3888" y="4581128"/>
              <a:ext cx="1944216" cy="168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763"/>
            <a:ext cx="5651500" cy="1609725"/>
          </a:xfrm>
        </p:spPr>
        <p:txBody>
          <a:bodyPr/>
          <a:lstStyle/>
          <a:p>
            <a:r>
              <a:rPr lang="en-GB" dirty="0" smtClean="0"/>
              <a:t>Community Reporters</a:t>
            </a:r>
            <a:endParaRPr lang="en-US" dirty="0" smtClean="0"/>
          </a:p>
        </p:txBody>
      </p:sp>
      <p:pic>
        <p:nvPicPr>
          <p:cNvPr id="8195" name="Picture 4" descr="2ND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88913"/>
            <a:ext cx="334803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5651500" y="4508500"/>
            <a:ext cx="8651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604448" cy="46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4860032" y="3789040"/>
            <a:ext cx="2880320" cy="2880320"/>
            <a:chOff x="2483768" y="3429000"/>
            <a:chExt cx="2880320" cy="2880320"/>
          </a:xfrm>
        </p:grpSpPr>
        <p:pic>
          <p:nvPicPr>
            <p:cNvPr id="17414" name="Picture 6" descr="C:\Users\Gary\AppData\Local\Microsoft\Windows\Temporary Internet Files\Content.IE5\2I7OFZKK\MC90043160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3429000"/>
              <a:ext cx="2880320" cy="2880320"/>
            </a:xfrm>
            <a:prstGeom prst="rect">
              <a:avLst/>
            </a:prstGeom>
            <a:noFill/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15816" y="4437112"/>
              <a:ext cx="1294249" cy="344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774" y="1988840"/>
            <a:ext cx="4382226" cy="388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825" y="0"/>
            <a:ext cx="5435600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GB" sz="4800" b="1" dirty="0" smtClean="0">
                <a:solidFill>
                  <a:srgbClr val="DC2300"/>
                </a:solidFill>
                <a:latin typeface="Arial Narrow" pitchFamily="34" charset="0"/>
              </a:rPr>
              <a:t>What do we mean by Voice   </a:t>
            </a:r>
            <a:endParaRPr lang="en-US" sz="4800" b="1" dirty="0">
              <a:solidFill>
                <a:srgbClr val="DC2300"/>
              </a:solidFill>
              <a:latin typeface="Arial Narrow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804248" y="1916832"/>
            <a:ext cx="5256584" cy="35283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800"/>
              </a:spcBef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95536" y="1844824"/>
            <a:ext cx="5256584" cy="35283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800"/>
              </a:spcBef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People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004080"/>
                </a:solidFill>
                <a:latin typeface="+mn-lt"/>
                <a:ea typeface="+mn-ea"/>
              </a:rPr>
              <a:t>generally base what they believe from what they have experienced or heard through the media. In this sense </a:t>
            </a:r>
            <a:r>
              <a:rPr lang="en-GB" sz="4000" kern="0" dirty="0" smtClean="0">
                <a:solidFill>
                  <a:srgbClr val="004080"/>
                </a:solidFill>
                <a:latin typeface="+mn-lt"/>
                <a:ea typeface="+mn-ea"/>
              </a:rPr>
              <a:t>perception</a:t>
            </a:r>
            <a:r>
              <a:rPr lang="en-GB" sz="3200" kern="0" dirty="0" smtClean="0">
                <a:solidFill>
                  <a:srgbClr val="004080"/>
                </a:solidFill>
                <a:latin typeface="+mn-lt"/>
                <a:ea typeface="+mn-ea"/>
              </a:rPr>
              <a:t> quickly becomes reality ....</a:t>
            </a:r>
            <a:r>
              <a:rPr lang="en-GB" sz="1400" kern="0" dirty="0" smtClean="0">
                <a:solidFill>
                  <a:srgbClr val="004080"/>
                </a:solidFill>
              </a:rPr>
              <a:t> </a:t>
            </a:r>
          </a:p>
          <a:p>
            <a:pPr marL="342900" lvl="0" indent="-342900">
              <a:spcBef>
                <a:spcPts val="800"/>
              </a:spcBef>
            </a:pPr>
            <a:r>
              <a:rPr lang="en-GB" sz="1400" kern="0" dirty="0" smtClean="0">
                <a:solidFill>
                  <a:srgbClr val="004080"/>
                </a:solidFill>
              </a:rPr>
              <a:t>Community Cohesion 7 steps Home Office  2005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39552" y="2060848"/>
            <a:ext cx="5256584" cy="35283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800"/>
              </a:spcBef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"I  believe that we need more thinking to create sustainable communities, and the right to describe their own reality is one of them“ </a:t>
            </a:r>
            <a:r>
              <a:rPr lang="en-GB" sz="1400" kern="0" dirty="0" smtClean="0">
                <a:solidFill>
                  <a:srgbClr val="004080"/>
                </a:solidFill>
              </a:rPr>
              <a:t>Simon Safari  Chair of the Tenants' Association in </a:t>
            </a:r>
            <a:r>
              <a:rPr lang="en-GB" sz="1400" kern="0" dirty="0" err="1" smtClean="0">
                <a:solidFill>
                  <a:srgbClr val="004080"/>
                </a:solidFill>
              </a:rPr>
              <a:t>Botkyrka</a:t>
            </a:r>
            <a:r>
              <a:rPr lang="en-GB" sz="1400" kern="0" dirty="0" smtClean="0">
                <a:solidFill>
                  <a:srgbClr val="004080"/>
                </a:solidFill>
              </a:rPr>
              <a:t>  Stockholm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7401278" cy="444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0825" y="0"/>
            <a:ext cx="5435600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US" sz="4800" b="1" dirty="0" smtClean="0">
                <a:solidFill>
                  <a:srgbClr val="DC2300"/>
                </a:solidFill>
                <a:latin typeface="Arial Narrow" pitchFamily="34" charset="0"/>
              </a:rPr>
              <a:t>Changing perceptions  </a:t>
            </a:r>
            <a:endParaRPr lang="en-US" sz="4800" b="1" dirty="0">
              <a:solidFill>
                <a:srgbClr val="DC2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0825" y="0"/>
            <a:ext cx="5435600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US" sz="4800" b="1" dirty="0" smtClean="0">
                <a:solidFill>
                  <a:srgbClr val="DC2300"/>
                </a:solidFill>
                <a:latin typeface="Arial Narrow" pitchFamily="34" charset="0"/>
              </a:rPr>
              <a:t>Changing perceptions  </a:t>
            </a:r>
            <a:endParaRPr lang="en-US" sz="4800" b="1" dirty="0">
              <a:solidFill>
                <a:srgbClr val="DC230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696744" cy="480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0825" y="0"/>
            <a:ext cx="5435600" cy="160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US" sz="4800" b="1" dirty="0" smtClean="0">
                <a:solidFill>
                  <a:srgbClr val="DC2300"/>
                </a:solidFill>
                <a:latin typeface="Arial Narrow" pitchFamily="34" charset="0"/>
              </a:rPr>
              <a:t>Changing perceptions  </a:t>
            </a:r>
            <a:endParaRPr lang="en-US" sz="4800" b="1" dirty="0">
              <a:solidFill>
                <a:srgbClr val="DC2300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772816"/>
            <a:ext cx="90487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5589</TotalTime>
  <Words>213</Words>
  <Application>Microsoft Office PowerPoint</Application>
  <PresentationFormat>On-screen Show (4:3)</PresentationFormat>
  <Paragraphs>62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peoplesvoicemedia.co.uk Gary Copitch Chief Executive gary@peoplesvoicemedia.co.uk</vt:lpstr>
      <vt:lpstr>Who are we    </vt:lpstr>
      <vt:lpstr>Definition of  Social Media</vt:lpstr>
      <vt:lpstr>Slide 4</vt:lpstr>
      <vt:lpstr>Community Reporters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Belonging </vt:lpstr>
      <vt:lpstr>Connected </vt:lpstr>
      <vt:lpstr>Slide 19</vt:lpstr>
      <vt:lpstr>Housing    </vt:lpstr>
      <vt:lpstr>Housing    </vt:lpstr>
      <vt:lpstr>Slide 22</vt:lpstr>
      <vt:lpstr>Slide 23</vt:lpstr>
      <vt:lpstr>Slide 24</vt:lpstr>
      <vt:lpstr>Slide 25</vt:lpstr>
      <vt:lpstr>Slide 26</vt:lpstr>
      <vt:lpstr>peoplesvoicemedia.co.uk gary@peoplesvoicemedia.co.uk  Twitter: @peoplesvoice  communityreporter.co.uk mymanchester.net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Mitchell</dc:creator>
  <cp:lastModifiedBy> </cp:lastModifiedBy>
  <cp:revision>334</cp:revision>
  <cp:lastPrinted>1601-01-01T00:00:00Z</cp:lastPrinted>
  <dcterms:created xsi:type="dcterms:W3CDTF">2009-05-07T14:45:53Z</dcterms:created>
  <dcterms:modified xsi:type="dcterms:W3CDTF">2012-03-07T11:39:37Z</dcterms:modified>
</cp:coreProperties>
</file>