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0" r:id="rId2"/>
  </p:sldMasterIdLst>
  <p:notesMasterIdLst>
    <p:notesMasterId r:id="rId11"/>
  </p:notesMasterIdLst>
  <p:handoutMasterIdLst>
    <p:handoutMasterId r:id="rId12"/>
  </p:handoutMasterIdLst>
  <p:sldIdLst>
    <p:sldId id="263" r:id="rId3"/>
    <p:sldId id="270" r:id="rId4"/>
    <p:sldId id="294" r:id="rId5"/>
    <p:sldId id="293" r:id="rId6"/>
    <p:sldId id="295" r:id="rId7"/>
    <p:sldId id="297" r:id="rId8"/>
    <p:sldId id="292" r:id="rId9"/>
    <p:sldId id="312" r:id="rId10"/>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1960"/>
    <a:srgbClr val="0069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000" y="-8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F5BAD64-6351-2F4F-9DD2-12278D45CD58}" type="slidenum">
              <a:rPr lang="en-GB"/>
              <a:pPr>
                <a:defRPr/>
              </a:pPr>
              <a:t>‹#›</a:t>
            </a:fld>
            <a:endParaRPr lang="en-GB"/>
          </a:p>
        </p:txBody>
      </p:sp>
    </p:spTree>
    <p:extLst>
      <p:ext uri="{BB962C8B-B14F-4D97-AF65-F5344CB8AC3E}">
        <p14:creationId xmlns:p14="http://schemas.microsoft.com/office/powerpoint/2010/main" val="2934511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9A15C1A-87FA-344B-9E29-A813163A8B5B}" type="slidenum">
              <a:rPr lang="en-GB"/>
              <a:pPr>
                <a:defRPr/>
              </a:pPr>
              <a:t>‹#›</a:t>
            </a:fld>
            <a:endParaRPr lang="en-GB"/>
          </a:p>
        </p:txBody>
      </p:sp>
    </p:spTree>
    <p:extLst>
      <p:ext uri="{BB962C8B-B14F-4D97-AF65-F5344CB8AC3E}">
        <p14:creationId xmlns:p14="http://schemas.microsoft.com/office/powerpoint/2010/main" val="3866956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E256F13-1910-4B45-8F06-B5DA3B41B0E1}" type="slidenum">
              <a:rPr lang="en-GB"/>
              <a:pPr/>
              <a:t>1</a:t>
            </a:fld>
            <a:endParaRPr lang="en-GB"/>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smtClean="0"/>
              <a:t> </a:t>
            </a:r>
            <a:r>
              <a:rPr lang="en-US" b="1" smtClean="0"/>
              <a:t>Slide 1: title digital images of collections from NLW</a:t>
            </a:r>
            <a:endParaRPr lang="en-US" smtClean="0"/>
          </a:p>
          <a:p>
            <a:r>
              <a:rPr lang="en-US" smtClean="0"/>
              <a:t> </a:t>
            </a:r>
          </a:p>
          <a:p>
            <a:r>
              <a:rPr lang="en-US" smtClean="0"/>
              <a:t>I have been asked to "Outline how I see the experience and expertise I’ve gathered hitherto contributing to the development of this post and the enhancement of the National Library of Wales's Digital Collections”. </a:t>
            </a:r>
          </a:p>
          <a:p>
            <a:r>
              <a:rPr lang="en-US" smtClean="0"/>
              <a:t> </a:t>
            </a:r>
          </a:p>
          <a:p>
            <a:r>
              <a:rPr lang="en-US" smtClean="0"/>
              <a:t>To do this, I will talk about my experience working with digital collections and e-Research in the arts and humanities, focusing on work that highlights key strategic issues.  Specifically, I will address:</a:t>
            </a:r>
          </a:p>
          <a:p>
            <a:pPr>
              <a:buFontTx/>
              <a:buChar char="•"/>
            </a:pPr>
            <a:r>
              <a:rPr lang="en-US" smtClean="0"/>
              <a:t> </a:t>
            </a:r>
          </a:p>
          <a:p>
            <a:pPr>
              <a:buFontTx/>
              <a:buChar char="•"/>
            </a:pPr>
            <a:r>
              <a:rPr lang="en-US" smtClean="0"/>
              <a:t>issues related to building and using digital collections for research, teaching and community engagement; </a:t>
            </a:r>
          </a:p>
          <a:p>
            <a:pPr>
              <a:buFontTx/>
              <a:buChar char="•"/>
            </a:pPr>
            <a:r>
              <a:rPr lang="en-US" smtClean="0"/>
              <a:t>developing a research programme around these collections; </a:t>
            </a:r>
          </a:p>
          <a:p>
            <a:pPr>
              <a:buFontTx/>
              <a:buChar char="•"/>
            </a:pPr>
            <a:r>
              <a:rPr lang="en-US" smtClean="0"/>
              <a:t>and developing publications. </a:t>
            </a:r>
          </a:p>
          <a:p>
            <a:r>
              <a:rPr lang="en-US" smtClean="0"/>
              <a:t> </a:t>
            </a:r>
          </a:p>
          <a:p>
            <a:r>
              <a:rPr lang="en-US" smtClean="0"/>
              <a:t>I will also consider some areas where there will be challenges and opportunities to address. I’ll present some thoughts about how these ideas could be taken forward as part of a strategy for digital collections, and for this Post.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FB4223A-E096-BA45-B881-409227ADE2EA}" type="slidenum">
              <a:rPr lang="en-GB"/>
              <a:pPr/>
              <a:t>2</a:t>
            </a:fld>
            <a:endParaRPr lang="en-GB"/>
          </a:p>
        </p:txBody>
      </p:sp>
      <p:sp>
        <p:nvSpPr>
          <p:cNvPr id="30723" name="Rectangle 2"/>
          <p:cNvSpPr>
            <a:spLocks noGrp="1" noRot="1" noChangeAspect="1" noChangeArrowheads="1" noTextEdit="1"/>
          </p:cNvSpPr>
          <p:nvPr>
            <p:ph type="sldImg"/>
          </p:nvPr>
        </p:nvSpPr>
        <p:spPr>
          <a:xfrm>
            <a:off x="1295400" y="457200"/>
            <a:ext cx="4267200" cy="3200400"/>
          </a:xfrm>
          <a:ln/>
        </p:spPr>
      </p:sp>
      <p:sp>
        <p:nvSpPr>
          <p:cNvPr id="30724" name="Rectangle 3"/>
          <p:cNvSpPr>
            <a:spLocks noGrp="1" noChangeArrowheads="1"/>
          </p:cNvSpPr>
          <p:nvPr>
            <p:ph type="body" idx="1"/>
          </p:nvPr>
        </p:nvSpPr>
        <p:spPr>
          <a:xfrm>
            <a:off x="304800" y="3886200"/>
            <a:ext cx="6324600" cy="4572000"/>
          </a:xfrm>
          <a:noFill/>
          <a:ln/>
        </p:spPr>
        <p:txBody>
          <a:bodyPr/>
          <a:lstStyle/>
          <a:p>
            <a:r>
              <a:rPr lang="en-US" b="1" smtClean="0"/>
              <a:t>Slide 2.: images of NLW collections:</a:t>
            </a:r>
            <a:r>
              <a:rPr lang="en-US" smtClean="0"/>
              <a:t> </a:t>
            </a:r>
          </a:p>
          <a:p>
            <a:r>
              <a:rPr lang="en-US" smtClean="0"/>
              <a:t>Over the past 20 years, there has been an enormous public and private investment in digital collections, in Libraries, Museums, Archives and Universities. </a:t>
            </a:r>
          </a:p>
          <a:p>
            <a:r>
              <a:rPr lang="en-US" smtClean="0"/>
              <a:t> </a:t>
            </a:r>
          </a:p>
          <a:p>
            <a:r>
              <a:rPr lang="en-US" smtClean="0"/>
              <a:t>This has led to a considerable increase in the volume of digital material produced by, and available to, arts and humanities researchers. Given that the source materials for arts and humanities scholarship are varied and complex, their digital surrogates are highly multimedia. </a:t>
            </a:r>
          </a:p>
          <a:p>
            <a:r>
              <a:rPr lang="en-US" smtClean="0"/>
              <a:t> </a:t>
            </a:r>
          </a:p>
          <a:p>
            <a:r>
              <a:rPr lang="en-US" smtClean="0"/>
              <a:t>This massive expansion of digital resources is comparable, in its complexity if not volume, to the “data deluge” experienced by the “hard" sciences in the same period. This has created what the AHRC, in the review of their resource enhancement programme, have referred to as a “sea change” in the production and exploitation of resources, in the arts and humanities".</a:t>
            </a:r>
          </a:p>
          <a:p>
            <a:r>
              <a:rPr lang="en-US" smtClean="0"/>
              <a:t> </a:t>
            </a:r>
          </a:p>
          <a:p>
            <a:r>
              <a:rPr lang="en-US" smtClean="0"/>
              <a:t>The images in this slide are key examples of digital collections from the NLW. They show innovation and strategic thinking in digital collections development - for example, by setting up mass digitization initiatives for e-Journals and Historic Newspapers, and not going the path of Google digitization; and addressing family history demand with projects like the Wills online.  </a:t>
            </a:r>
          </a:p>
          <a:p>
            <a:r>
              <a:rPr lang="en-US" smtClean="0"/>
              <a:t> </a:t>
            </a:r>
          </a:p>
          <a:p>
            <a:r>
              <a:rPr lang="en-US" smtClean="0"/>
              <a:t>These collections contribute to the critical mass of digital resources that is now available to Arts and Humanities researchers, offering tremendous opportunity for the National Library and University of Wales to fulfill the vision of the ACLS cyberinfrastructure report:  “to reintegrate the cultural record, connecting its disparate parts and making the resulting whole available to one and all, over the network”. </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F01C15C-2C6B-5646-AB76-EFFA86075213}" type="slidenum">
              <a:rPr lang="en-GB"/>
              <a:pPr/>
              <a:t>3</a:t>
            </a:fld>
            <a:endParaRPr lang="en-GB"/>
          </a:p>
        </p:txBody>
      </p:sp>
      <p:sp>
        <p:nvSpPr>
          <p:cNvPr id="32771" name="Rectangle 2"/>
          <p:cNvSpPr>
            <a:spLocks noGrp="1" noRot="1" noChangeAspect="1" noChangeArrowheads="1" noTextEdit="1"/>
          </p:cNvSpPr>
          <p:nvPr>
            <p:ph type="sldImg"/>
          </p:nvPr>
        </p:nvSpPr>
        <p:spPr>
          <a:xfrm>
            <a:off x="1295400" y="457200"/>
            <a:ext cx="4267200" cy="3200400"/>
          </a:xfrm>
          <a:ln/>
        </p:spPr>
      </p:sp>
      <p:sp>
        <p:nvSpPr>
          <p:cNvPr id="32772" name="Rectangle 3"/>
          <p:cNvSpPr>
            <a:spLocks noGrp="1" noChangeArrowheads="1"/>
          </p:cNvSpPr>
          <p:nvPr>
            <p:ph type="body" idx="1"/>
          </p:nvPr>
        </p:nvSpPr>
        <p:spPr>
          <a:xfrm>
            <a:off x="304800" y="3886200"/>
            <a:ext cx="6324600" cy="4572000"/>
          </a:xfrm>
          <a:noFill/>
          <a:ln/>
        </p:spPr>
        <p:txBody>
          <a:bodyPr/>
          <a:lstStyle/>
          <a:p>
            <a:r>
              <a:rPr lang="en-US" smtClean="0"/>
              <a:t>A strategic approach to digitization, but also a holistic one that sees the digital life cycle as a process to be tended, in order to produce a digital library for Wales: “a truly national online knowledge service available freely to every Welsh citizen’. </a:t>
            </a:r>
          </a:p>
          <a:p>
            <a:endParaRPr lang="en-US" smtClean="0"/>
          </a:p>
          <a:p>
            <a:r>
              <a:rPr lang="en-US" smtClean="0"/>
              <a:t>The National Library and other Welsh institutions took an early interest in digitization, in a strong collaborative framework. Much of this has been directly driven by the Welsh Assembly Government\; eg, the creation in 2004 of CyMAL as a policy division of the Welsh Assembly Government to foster collaboration between libraries, museums and archives </a:t>
            </a:r>
          </a:p>
          <a:p>
            <a:r>
              <a:rPr lang="en-US" smtClean="0"/>
              <a:t>These collaborative activities have been actively facilitated and promoted by the National Library, and and perhaps helps explain why patterns of digital library provision in Wales are less fragmented than in some other areas of the United Kingdom. The extent and effectiveness of collaboration among the Welsh libraries is very striking and suggests that strategically-directed partnerships can be very important in developing successful digitisation projects which achieve major impact.</a:t>
            </a:r>
          </a:p>
          <a:p>
            <a:endParaRPr lang="en-US" smtClean="0"/>
          </a:p>
          <a:p>
            <a:r>
              <a:rPr lang="en-US" smtClean="0"/>
              <a:t>The NLW approach to digitization is both strategic and holistic, focussing on best practice and sustainability</a:t>
            </a:r>
          </a:p>
          <a:p>
            <a:r>
              <a:rPr lang="en-US"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xfrm>
            <a:off x="304800" y="4343400"/>
            <a:ext cx="6248400" cy="4572000"/>
          </a:xfrm>
          <a:noFill/>
          <a:ln/>
        </p:spPr>
        <p:txBody>
          <a:bodyPr/>
          <a:lstStyle/>
          <a:p>
            <a:pPr>
              <a:lnSpc>
                <a:spcPct val="80000"/>
              </a:lnSpc>
            </a:pPr>
            <a:r>
              <a:rPr lang="en-US" sz="1100" b="1" smtClean="0"/>
              <a:t>This slide describes my role, and how </a:t>
            </a:r>
            <a:r>
              <a:rPr lang="en-US" sz="1100" smtClean="0"/>
              <a:t>it can inform the development of a strategy for digital collections development? </a:t>
            </a:r>
          </a:p>
          <a:p>
            <a:pPr>
              <a:lnSpc>
                <a:spcPct val="80000"/>
              </a:lnSpc>
            </a:pPr>
            <a:r>
              <a:rPr lang="en-US" sz="1100" smtClean="0"/>
              <a:t> </a:t>
            </a:r>
          </a:p>
          <a:p>
            <a:pPr>
              <a:lnSpc>
                <a:spcPct val="80000"/>
              </a:lnSpc>
            </a:pPr>
            <a:r>
              <a:rPr lang="en-US" sz="1100" smtClean="0"/>
              <a:t>Sustainable digital collections are at the heart of this work. </a:t>
            </a:r>
          </a:p>
          <a:p>
            <a:pPr>
              <a:lnSpc>
                <a:spcPct val="80000"/>
              </a:lnSpc>
            </a:pPr>
            <a:r>
              <a:rPr lang="en-US" sz="1100" smtClean="0"/>
              <a:t>The development of new digital content will create a focus for digital humanities expertise in Wales. </a:t>
            </a:r>
          </a:p>
          <a:p>
            <a:pPr>
              <a:lnSpc>
                <a:spcPct val="80000"/>
              </a:lnSpc>
            </a:pPr>
            <a:r>
              <a:rPr lang="en-US" sz="1100" smtClean="0"/>
              <a:t>It can form the core of a collaborative research programme, working with academics at the Canolfan and other academic departments in Wales, as well as other libraries, museums, and archives in strategic research partnerships. </a:t>
            </a:r>
          </a:p>
          <a:p>
            <a:pPr>
              <a:lnSpc>
                <a:spcPct val="80000"/>
              </a:lnSpc>
            </a:pPr>
            <a:r>
              <a:rPr lang="en-US" sz="1100" smtClean="0"/>
              <a:t> </a:t>
            </a:r>
          </a:p>
          <a:p>
            <a:pPr>
              <a:lnSpc>
                <a:spcPct val="80000"/>
              </a:lnSpc>
            </a:pPr>
            <a:r>
              <a:rPr lang="en-US" sz="1100" smtClean="0"/>
              <a:t>To develop this, it will be necessary to work closely with the scholarly groups who engage with the collections to identify new opportunities for content creation projects. However, even more important will be developing and disseminating e-Research approaches to using and enhancing existing content to create transformative research across the disciplines. Exploring the linked and semantic data agenda will enable content to be opened up in new ways. Working with communities of cyberscientists, too, will enable new work to emerge in transcribing and annotating resources, and promote public engagement with the institution and its collections.  </a:t>
            </a:r>
          </a:p>
          <a:p>
            <a:pPr>
              <a:lnSpc>
                <a:spcPct val="80000"/>
              </a:lnSpc>
            </a:pPr>
            <a:r>
              <a:rPr lang="en-US" sz="1100" smtClean="0"/>
              <a:t> </a:t>
            </a:r>
          </a:p>
          <a:p>
            <a:pPr>
              <a:lnSpc>
                <a:spcPct val="80000"/>
              </a:lnSpc>
            </a:pPr>
            <a:r>
              <a:rPr lang="en-US" sz="1100" smtClean="0"/>
              <a:t>At the core of this activity is collaboration. Wales already has highly successful models of collaboration, including WHELF, and the Welsh Repositories Network, and successful projects including Gathering the Jewels and the Netlibrary. This collaborative spirit will enable the new research programme to flourish. </a:t>
            </a:r>
          </a:p>
          <a:p>
            <a:pPr>
              <a:lnSpc>
                <a:spcPct val="80000"/>
              </a:lnSpc>
            </a:pPr>
            <a:r>
              <a:rPr lang="en-US" sz="1100" smtClean="0"/>
              <a:t> </a:t>
            </a:r>
          </a:p>
          <a:p>
            <a:pPr>
              <a:lnSpc>
                <a:spcPct val="80000"/>
              </a:lnSpc>
            </a:pPr>
            <a:r>
              <a:rPr lang="en-US" sz="1100" smtClean="0"/>
              <a:t>Pragmatically, it is also important to mention the Economic downturn.  With cuts in the public sector, there will be far less funding for digital projects. New projects must have compelling and visible impact. It will be necessary to be creative about the sort of funding available – the “usual suspects” for digital collections projects, JISC and the AHRC, may no longer be viable. To obtain funding it will be necessary to look further afield, both internationally and in disciplinary focus</a:t>
            </a:r>
            <a:r>
              <a:rPr lang="en-US" sz="1100" i="1" smtClean="0"/>
              <a:t>, </a:t>
            </a:r>
            <a:endParaRPr lang="en-US" sz="1100" smtClean="0"/>
          </a:p>
          <a:p>
            <a:pPr>
              <a:lnSpc>
                <a:spcPct val="80000"/>
              </a:lnSpc>
            </a:pPr>
            <a:endParaRPr lang="en-US" sz="900" smtClean="0"/>
          </a:p>
        </p:txBody>
      </p:sp>
      <p:sp>
        <p:nvSpPr>
          <p:cNvPr id="34820" name="Slide Number Placeholder 3"/>
          <p:cNvSpPr>
            <a:spLocks noGrp="1"/>
          </p:cNvSpPr>
          <p:nvPr>
            <p:ph type="sldNum" sz="quarter" idx="5"/>
          </p:nvPr>
        </p:nvSpPr>
        <p:spPr>
          <a:noFill/>
        </p:spPr>
        <p:txBody>
          <a:bodyPr/>
          <a:lstStyle/>
          <a:p>
            <a:fld id="{9A39C916-1CC8-484D-8BBE-636FED9E5D64}" type="slidenum">
              <a:rPr lang="en-GB" smtClean="0"/>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p:spPr>
      </p:sp>
      <p:sp>
        <p:nvSpPr>
          <p:cNvPr id="36867" name="Notes Placeholder 2"/>
          <p:cNvSpPr>
            <a:spLocks noGrp="1"/>
          </p:cNvSpPr>
          <p:nvPr>
            <p:ph type="body" idx="1"/>
          </p:nvPr>
        </p:nvSpPr>
        <p:spPr>
          <a:xfrm>
            <a:off x="304800" y="4343400"/>
            <a:ext cx="6248400" cy="4572000"/>
          </a:xfrm>
          <a:noFill/>
          <a:ln/>
        </p:spPr>
        <p:txBody>
          <a:bodyPr/>
          <a:lstStyle/>
          <a:p>
            <a:pPr>
              <a:lnSpc>
                <a:spcPct val="80000"/>
              </a:lnSpc>
            </a:pPr>
            <a:r>
              <a:rPr lang="en-US" sz="1100" b="1" smtClean="0"/>
              <a:t>This slide describes my role, and how </a:t>
            </a:r>
            <a:r>
              <a:rPr lang="en-US" sz="1100" smtClean="0"/>
              <a:t>it can inform the development of a strategy for digital collections development? </a:t>
            </a:r>
          </a:p>
          <a:p>
            <a:pPr>
              <a:lnSpc>
                <a:spcPct val="80000"/>
              </a:lnSpc>
            </a:pPr>
            <a:r>
              <a:rPr lang="en-US" sz="1100" smtClean="0"/>
              <a:t> </a:t>
            </a:r>
          </a:p>
          <a:p>
            <a:pPr>
              <a:lnSpc>
                <a:spcPct val="80000"/>
              </a:lnSpc>
            </a:pPr>
            <a:r>
              <a:rPr lang="en-US" sz="1100" smtClean="0"/>
              <a:t>Sustainable digital collections are at the heart of this work. </a:t>
            </a:r>
          </a:p>
          <a:p>
            <a:pPr>
              <a:lnSpc>
                <a:spcPct val="80000"/>
              </a:lnSpc>
            </a:pPr>
            <a:r>
              <a:rPr lang="en-US" sz="1100" smtClean="0"/>
              <a:t>The development of new digital content will create a focus for digital humanities expertise in Wales. </a:t>
            </a:r>
          </a:p>
          <a:p>
            <a:pPr>
              <a:lnSpc>
                <a:spcPct val="80000"/>
              </a:lnSpc>
            </a:pPr>
            <a:r>
              <a:rPr lang="en-US" sz="1100" smtClean="0"/>
              <a:t>It can form the core of a collaborative research programme, working with academics at the Canolfan and other academic departments in Wales, as well as other libraries, museums, and archives in strategic research partnerships. </a:t>
            </a:r>
          </a:p>
          <a:p>
            <a:pPr>
              <a:lnSpc>
                <a:spcPct val="80000"/>
              </a:lnSpc>
            </a:pPr>
            <a:r>
              <a:rPr lang="en-US" sz="1100" smtClean="0"/>
              <a:t> </a:t>
            </a:r>
          </a:p>
          <a:p>
            <a:pPr>
              <a:lnSpc>
                <a:spcPct val="80000"/>
              </a:lnSpc>
            </a:pPr>
            <a:r>
              <a:rPr lang="en-US" sz="1100" smtClean="0"/>
              <a:t>To develop this, it will be necessary to work closely with the scholarly groups who engage with the collections to identify new opportunities for content creation projects. However, even more important will be developing and disseminating e-Research approaches to using and enhancing existing content to create transformative research across the disciplines. Exploring the linked and semantic data agenda will enable content to be opened up in new ways. Working with communities of cyberscientists, too, will enable new work to emerge in transcribing and annotating resources, and promote public engagement with the institution and its collections.  </a:t>
            </a:r>
          </a:p>
          <a:p>
            <a:pPr>
              <a:lnSpc>
                <a:spcPct val="80000"/>
              </a:lnSpc>
            </a:pPr>
            <a:r>
              <a:rPr lang="en-US" sz="1100" smtClean="0"/>
              <a:t> </a:t>
            </a:r>
          </a:p>
          <a:p>
            <a:pPr>
              <a:lnSpc>
                <a:spcPct val="80000"/>
              </a:lnSpc>
            </a:pPr>
            <a:r>
              <a:rPr lang="en-US" sz="1100" smtClean="0"/>
              <a:t>At the core of this activity is collaboration. Wales already has highly successful models of collaboration, including WHELF, and the Welsh Repositories Network, and successful projects including Gathering the Jewels and the Netlibrary. This collaborative spirit will enable the new research programme to flourish. </a:t>
            </a:r>
          </a:p>
          <a:p>
            <a:pPr>
              <a:lnSpc>
                <a:spcPct val="80000"/>
              </a:lnSpc>
            </a:pPr>
            <a:r>
              <a:rPr lang="en-US" sz="1100" smtClean="0"/>
              <a:t> </a:t>
            </a:r>
          </a:p>
          <a:p>
            <a:pPr>
              <a:lnSpc>
                <a:spcPct val="80000"/>
              </a:lnSpc>
            </a:pPr>
            <a:r>
              <a:rPr lang="en-US" sz="1100" smtClean="0"/>
              <a:t>Pragmatically, it is also important to mention the Economic downturn.  With cuts in the public sector, there will be far less funding for digital projects. New projects must have compelling and visible impact. It will be necessary to be creative about the sort of funding available – the “usual suspects” for digital collections projects, JISC and the AHRC, may no longer be viable. To obtain funding it will be necessary to look further afield, both internationally and in disciplinary focus</a:t>
            </a:r>
            <a:r>
              <a:rPr lang="en-US" sz="1100" i="1" smtClean="0"/>
              <a:t>, </a:t>
            </a:r>
            <a:endParaRPr lang="en-US" sz="1100" smtClean="0"/>
          </a:p>
          <a:p>
            <a:pPr>
              <a:lnSpc>
                <a:spcPct val="80000"/>
              </a:lnSpc>
            </a:pPr>
            <a:endParaRPr lang="en-US" sz="900" smtClean="0"/>
          </a:p>
        </p:txBody>
      </p:sp>
      <p:sp>
        <p:nvSpPr>
          <p:cNvPr id="36868" name="Slide Number Placeholder 3"/>
          <p:cNvSpPr>
            <a:spLocks noGrp="1"/>
          </p:cNvSpPr>
          <p:nvPr>
            <p:ph type="sldNum" sz="quarter" idx="5"/>
          </p:nvPr>
        </p:nvSpPr>
        <p:spPr>
          <a:noFill/>
        </p:spPr>
        <p:txBody>
          <a:bodyPr/>
          <a:lstStyle/>
          <a:p>
            <a:fld id="{773B2E4A-5B88-E64E-B29A-37EE922C81A7}" type="slidenum">
              <a:rPr lang="en-GB" smtClean="0"/>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a:ln/>
        </p:spPr>
      </p:sp>
      <p:sp>
        <p:nvSpPr>
          <p:cNvPr id="40963" name="Notes Placeholder 2"/>
          <p:cNvSpPr>
            <a:spLocks noGrp="1"/>
          </p:cNvSpPr>
          <p:nvPr>
            <p:ph type="body" idx="1"/>
          </p:nvPr>
        </p:nvSpPr>
        <p:spPr>
          <a:xfrm>
            <a:off x="304800" y="4343400"/>
            <a:ext cx="6248400" cy="4572000"/>
          </a:xfrm>
          <a:noFill/>
          <a:ln/>
        </p:spPr>
        <p:txBody>
          <a:bodyPr/>
          <a:lstStyle/>
          <a:p>
            <a:pPr>
              <a:lnSpc>
                <a:spcPct val="80000"/>
              </a:lnSpc>
            </a:pPr>
            <a:r>
              <a:rPr lang="en-US" sz="1100" smtClean="0"/>
              <a:t> </a:t>
            </a:r>
          </a:p>
          <a:p>
            <a:pPr>
              <a:lnSpc>
                <a:spcPct val="80000"/>
              </a:lnSpc>
            </a:pPr>
            <a:r>
              <a:rPr lang="en-US" sz="1100" smtClean="0"/>
              <a:t> </a:t>
            </a:r>
          </a:p>
        </p:txBody>
      </p:sp>
      <p:sp>
        <p:nvSpPr>
          <p:cNvPr id="40964" name="Slide Number Placeholder 3"/>
          <p:cNvSpPr>
            <a:spLocks noGrp="1"/>
          </p:cNvSpPr>
          <p:nvPr>
            <p:ph type="sldNum" sz="quarter" idx="5"/>
          </p:nvPr>
        </p:nvSpPr>
        <p:spPr>
          <a:noFill/>
        </p:spPr>
        <p:txBody>
          <a:bodyPr/>
          <a:lstStyle/>
          <a:p>
            <a:fld id="{175695D1-A771-AB4C-975A-3A6FB54BCB18}" type="slidenum">
              <a:rPr lang="en-GB" smtClean="0"/>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63491" name="Notes Placeholder 2"/>
          <p:cNvSpPr>
            <a:spLocks noGrp="1"/>
          </p:cNvSpPr>
          <p:nvPr>
            <p:ph type="body" idx="1"/>
          </p:nvPr>
        </p:nvSpPr>
        <p:spPr>
          <a:noFill/>
          <a:ln/>
        </p:spPr>
        <p:txBody>
          <a:bodyPr/>
          <a:lstStyle/>
          <a:p>
            <a:r>
              <a:rPr lang="en-US" b="1" smtClean="0"/>
              <a:t>Slide 9 Historic ships logs: images of ships logs and service records</a:t>
            </a:r>
            <a:endParaRPr lang="en-US" smtClean="0"/>
          </a:p>
          <a:p>
            <a:r>
              <a:rPr lang="en-US" smtClean="0"/>
              <a:t> </a:t>
            </a:r>
          </a:p>
          <a:p>
            <a:r>
              <a:rPr lang="en-US" smtClean="0"/>
              <a:t>I recently developed a project to link data in a selection of ships logs to data in Royal Navy  service records in The National Archives.  This will effectively “put Sailors back in their ships”. </a:t>
            </a:r>
          </a:p>
          <a:p>
            <a:endParaRPr lang="en-US" smtClean="0"/>
          </a:p>
          <a:p>
            <a:r>
              <a:rPr lang="en-US" smtClean="0"/>
              <a:t>The linked data agenda is of vital importance to the cultural heritage sector. It is a new way of exploring data that can be ‘unlocked’ by deep linking it to other resources. </a:t>
            </a:r>
          </a:p>
          <a:p>
            <a:endParaRPr lang="en-US" smtClean="0"/>
          </a:p>
          <a:p>
            <a:r>
              <a:rPr lang="en-US" smtClean="0"/>
              <a:t>The arts and humanities lack use cases and demonstrations of the technology, and I hope that SAILS will address this gap. . </a:t>
            </a:r>
          </a:p>
        </p:txBody>
      </p:sp>
      <p:sp>
        <p:nvSpPr>
          <p:cNvPr id="63492" name="Slide Number Placeholder 3"/>
          <p:cNvSpPr>
            <a:spLocks noGrp="1"/>
          </p:cNvSpPr>
          <p:nvPr>
            <p:ph type="sldNum" sz="quarter" idx="5"/>
          </p:nvPr>
        </p:nvSpPr>
        <p:spPr>
          <a:noFill/>
        </p:spPr>
        <p:txBody>
          <a:bodyPr/>
          <a:lstStyle/>
          <a:p>
            <a:fld id="{9D25C279-1594-E640-AF78-5199BD99B2BD}" type="slidenum">
              <a:rPr lang="en-GB" smtClean="0"/>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1"/>
          <p:cNvSpPr>
            <a:spLocks noGrp="1" noChangeArrowheads="1"/>
          </p:cNvSpPr>
          <p:nvPr>
            <p:ph type="sldNum" sz="quarter" idx="5"/>
          </p:nvPr>
        </p:nvSpPr>
        <p:spPr>
          <a:noFill/>
        </p:spPr>
        <p:txBody>
          <a:bodyPr/>
          <a:lstStyle/>
          <a:p>
            <a:fld id="{F86F7C59-9D6F-8044-82F9-FDA253E35846}" type="slidenum">
              <a:rPr lang="en-GB"/>
              <a:pPr/>
              <a:t>8</a:t>
            </a:fld>
            <a:endParaRPr lang="en-GB"/>
          </a:p>
        </p:txBody>
      </p:sp>
      <p:sp>
        <p:nvSpPr>
          <p:cNvPr id="69635" name="Rectangle 2"/>
          <p:cNvSpPr>
            <a:spLocks noGrp="1" noRot="1" noChangeAspect="1" noChangeArrowheads="1"/>
          </p:cNvSpPr>
          <p:nvPr>
            <p:ph type="sldImg"/>
          </p:nvPr>
        </p:nvSpPr>
        <p:spPr>
          <a:ln/>
        </p:spPr>
      </p:sp>
      <p:sp>
        <p:nvSpPr>
          <p:cNvPr id="69636" name="Rectangle 3"/>
          <p:cNvSpPr>
            <a:spLocks noGrp="1" noChangeArrowheads="1"/>
          </p:cNvSpPr>
          <p:nvPr>
            <p:ph type="body" idx="1"/>
          </p:nvPr>
        </p:nvSpPr>
        <p:spPr>
          <a:noFill/>
          <a:ln/>
        </p:spPr>
        <p:txBody>
          <a:bodyPr/>
          <a:lstStyle/>
          <a:p>
            <a:endParaRPr lang="en-US" sz="11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maughan library"/>
          <p:cNvPicPr>
            <a:picLocks noChangeAspect="1" noChangeArrowheads="1"/>
          </p:cNvPicPr>
          <p:nvPr/>
        </p:nvPicPr>
        <p:blipFill>
          <a:blip r:embed="rId2"/>
          <a:srcRect b="6528"/>
          <a:stretch>
            <a:fillRect/>
          </a:stretch>
        </p:blipFill>
        <p:spPr bwMode="auto">
          <a:xfrm>
            <a:off x="0" y="3429000"/>
            <a:ext cx="1524000" cy="1600200"/>
          </a:xfrm>
          <a:prstGeom prst="rect">
            <a:avLst/>
          </a:prstGeom>
          <a:noFill/>
          <a:ln w="9525">
            <a:noFill/>
            <a:miter lim="800000"/>
            <a:headEnd/>
            <a:tailEnd/>
          </a:ln>
        </p:spPr>
      </p:pic>
      <p:sp>
        <p:nvSpPr>
          <p:cNvPr id="5" name="Rectangle 12"/>
          <p:cNvSpPr>
            <a:spLocks noChangeArrowheads="1"/>
          </p:cNvSpPr>
          <p:nvPr/>
        </p:nvSpPr>
        <p:spPr bwMode="auto">
          <a:xfrm>
            <a:off x="0" y="6534150"/>
            <a:ext cx="9144000" cy="323850"/>
          </a:xfrm>
          <a:prstGeom prst="rect">
            <a:avLst/>
          </a:prstGeom>
          <a:solidFill>
            <a:schemeClr val="tx2"/>
          </a:solidFill>
          <a:ln w="9525">
            <a:noFill/>
            <a:miter lim="800000"/>
            <a:headEnd/>
            <a:tailEnd/>
          </a:ln>
          <a:effectLst/>
        </p:spPr>
        <p:txBody>
          <a:bodyPr wrap="none" anchor="ctr">
            <a:prstTxWarp prst="textNoShape">
              <a:avLst/>
            </a:prstTxWarp>
          </a:bodyPr>
          <a:lstStyle/>
          <a:p>
            <a:pPr>
              <a:defRPr/>
            </a:pPr>
            <a:endParaRPr lang="en-US"/>
          </a:p>
        </p:txBody>
      </p:sp>
      <p:pic>
        <p:nvPicPr>
          <p:cNvPr id="6" name="Picture 15" descr="web7_22_04"/>
          <p:cNvPicPr>
            <a:picLocks noChangeAspect="1" noChangeArrowheads="1"/>
          </p:cNvPicPr>
          <p:nvPr/>
        </p:nvPicPr>
        <p:blipFill>
          <a:blip r:embed="rId3"/>
          <a:srcRect/>
          <a:stretch>
            <a:fillRect/>
          </a:stretch>
        </p:blipFill>
        <p:spPr bwMode="auto">
          <a:xfrm>
            <a:off x="7696200" y="6642100"/>
            <a:ext cx="792163" cy="112713"/>
          </a:xfrm>
          <a:prstGeom prst="rect">
            <a:avLst/>
          </a:prstGeom>
          <a:noFill/>
          <a:ln w="9525">
            <a:noFill/>
            <a:miter lim="800000"/>
            <a:headEnd/>
            <a:tailEnd/>
          </a:ln>
        </p:spPr>
      </p:pic>
      <p:sp>
        <p:nvSpPr>
          <p:cNvPr id="7" name="Rectangle 24"/>
          <p:cNvSpPr>
            <a:spLocks noChangeArrowheads="1"/>
          </p:cNvSpPr>
          <p:nvPr/>
        </p:nvSpPr>
        <p:spPr bwMode="auto">
          <a:xfrm>
            <a:off x="0" y="0"/>
            <a:ext cx="9144000" cy="304800"/>
          </a:xfrm>
          <a:prstGeom prst="rect">
            <a:avLst/>
          </a:prstGeom>
          <a:solidFill>
            <a:schemeClr val="tx2"/>
          </a:solidFill>
          <a:ln w="9525">
            <a:noFill/>
            <a:miter lim="800000"/>
            <a:headEnd/>
            <a:tailEnd/>
          </a:ln>
          <a:effectLst/>
        </p:spPr>
        <p:txBody>
          <a:bodyPr wrap="none" anchor="ctr">
            <a:prstTxWarp prst="textNoShape">
              <a:avLst/>
            </a:prstTxWarp>
          </a:bodyPr>
          <a:lstStyle/>
          <a:p>
            <a:pPr>
              <a:defRPr/>
            </a:pPr>
            <a:endParaRPr lang="en-US"/>
          </a:p>
        </p:txBody>
      </p:sp>
      <p:pic>
        <p:nvPicPr>
          <p:cNvPr id="8" name="Picture 28" descr="grad-students"/>
          <p:cNvPicPr>
            <a:picLocks noChangeAspect="1" noChangeArrowheads="1"/>
          </p:cNvPicPr>
          <p:nvPr/>
        </p:nvPicPr>
        <p:blipFill>
          <a:blip r:embed="rId4"/>
          <a:srcRect/>
          <a:stretch>
            <a:fillRect/>
          </a:stretch>
        </p:blipFill>
        <p:spPr bwMode="auto">
          <a:xfrm>
            <a:off x="0" y="304800"/>
            <a:ext cx="1539875" cy="1600200"/>
          </a:xfrm>
          <a:prstGeom prst="rect">
            <a:avLst/>
          </a:prstGeom>
          <a:noFill/>
          <a:ln w="9525">
            <a:noFill/>
            <a:miter lim="800000"/>
            <a:headEnd/>
            <a:tailEnd/>
          </a:ln>
        </p:spPr>
      </p:pic>
      <p:pic>
        <p:nvPicPr>
          <p:cNvPr id="9" name="Picture 31" descr="006-GILDING"/>
          <p:cNvPicPr>
            <a:picLocks noChangeAspect="1" noChangeArrowheads="1"/>
          </p:cNvPicPr>
          <p:nvPr/>
        </p:nvPicPr>
        <p:blipFill>
          <a:blip r:embed="rId5"/>
          <a:srcRect/>
          <a:stretch>
            <a:fillRect/>
          </a:stretch>
        </p:blipFill>
        <p:spPr bwMode="auto">
          <a:xfrm>
            <a:off x="0" y="1905000"/>
            <a:ext cx="1524000" cy="1524000"/>
          </a:xfrm>
          <a:prstGeom prst="rect">
            <a:avLst/>
          </a:prstGeom>
          <a:noFill/>
          <a:ln w="9525">
            <a:noFill/>
            <a:miter lim="800000"/>
            <a:headEnd/>
            <a:tailEnd/>
          </a:ln>
        </p:spPr>
      </p:pic>
      <p:pic>
        <p:nvPicPr>
          <p:cNvPr id="10" name="Picture 32" descr="franklin"/>
          <p:cNvPicPr>
            <a:picLocks noChangeAspect="1" noChangeArrowheads="1"/>
          </p:cNvPicPr>
          <p:nvPr/>
        </p:nvPicPr>
        <p:blipFill>
          <a:blip r:embed="rId6"/>
          <a:srcRect/>
          <a:stretch>
            <a:fillRect/>
          </a:stretch>
        </p:blipFill>
        <p:spPr bwMode="auto">
          <a:xfrm>
            <a:off x="0" y="5029200"/>
            <a:ext cx="1524000" cy="1524000"/>
          </a:xfrm>
          <a:prstGeom prst="rect">
            <a:avLst/>
          </a:prstGeom>
          <a:noFill/>
          <a:ln w="9525">
            <a:noFill/>
            <a:miter lim="800000"/>
            <a:headEnd/>
            <a:tailEnd/>
          </a:ln>
        </p:spPr>
      </p:pic>
      <p:pic>
        <p:nvPicPr>
          <p:cNvPr id="11" name="Picture 33" descr="KCL_noUoL_A4_40mm_PowerPoint_blue"/>
          <p:cNvPicPr>
            <a:picLocks noChangeAspect="1" noChangeArrowheads="1"/>
          </p:cNvPicPr>
          <p:nvPr/>
        </p:nvPicPr>
        <p:blipFill>
          <a:blip r:embed="rId7"/>
          <a:srcRect/>
          <a:stretch>
            <a:fillRect/>
          </a:stretch>
        </p:blipFill>
        <p:spPr bwMode="auto">
          <a:xfrm>
            <a:off x="7380288" y="600075"/>
            <a:ext cx="1435100" cy="957263"/>
          </a:xfrm>
          <a:prstGeom prst="rect">
            <a:avLst/>
          </a:prstGeom>
          <a:noFill/>
          <a:ln w="9525">
            <a:noFill/>
            <a:miter lim="800000"/>
            <a:headEnd/>
            <a:tailEnd/>
          </a:ln>
        </p:spPr>
      </p:pic>
      <p:sp>
        <p:nvSpPr>
          <p:cNvPr id="3074" name="Rectangle 2"/>
          <p:cNvSpPr>
            <a:spLocks noGrp="1" noChangeArrowheads="1"/>
          </p:cNvSpPr>
          <p:nvPr>
            <p:ph type="ctrTitle"/>
          </p:nvPr>
        </p:nvSpPr>
        <p:spPr>
          <a:xfrm>
            <a:off x="1828800" y="2438400"/>
            <a:ext cx="6248400" cy="2362200"/>
          </a:xfrm>
        </p:spPr>
        <p:txBody>
          <a:bodyPr/>
          <a:lstStyle>
            <a:lvl1pPr>
              <a:lnSpc>
                <a:spcPct val="90000"/>
              </a:lnSpc>
              <a:defRPr sz="7200"/>
            </a:lvl1pPr>
          </a:lstStyle>
          <a:p>
            <a:r>
              <a:rPr lang="en-GB"/>
              <a:t>Click to edit Master title style</a:t>
            </a:r>
          </a:p>
        </p:txBody>
      </p:sp>
      <p:sp>
        <p:nvSpPr>
          <p:cNvPr id="3075" name="Rectangle 3"/>
          <p:cNvSpPr>
            <a:spLocks noGrp="1" noChangeArrowheads="1"/>
          </p:cNvSpPr>
          <p:nvPr>
            <p:ph type="subTitle" idx="1"/>
          </p:nvPr>
        </p:nvSpPr>
        <p:spPr>
          <a:xfrm>
            <a:off x="1828800" y="4953000"/>
            <a:ext cx="6248400" cy="838200"/>
          </a:xfrm>
        </p:spPr>
        <p:txBody>
          <a:bodyPr/>
          <a:lstStyle>
            <a:lvl1pPr>
              <a:defRPr sz="5400">
                <a:latin typeface="BureauGrotesqueThreeSeven" pitchFamily="2" charset="0"/>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AEDAEB7-F610-CE44-811E-8EAAD600A1B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143000"/>
            <a:ext cx="1905000" cy="52578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762000" y="1143000"/>
            <a:ext cx="5562600" cy="5257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2BA498A-FCD5-6C4E-923F-C8D9DBD3186C}"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111D9CC-A53A-4548-B9C7-132147F630D8}"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B09B29B1-4844-3C42-8694-27D2B3994DE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762000" y="22860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22860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611A469-86A8-E84B-913A-E49449CE37F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2A5963E-01C5-BC4E-A515-7A3F8E8775B1}"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2B1CB0F-A38D-8546-B562-2FF85A49032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83CAADB-EFD3-BC43-9FD8-9B11DA65D7D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A7EB89E-6FC0-0C4D-810E-C6EB43E1296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73B3F89-2310-D845-A972-924A2576328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6534150"/>
            <a:ext cx="9144000" cy="323850"/>
          </a:xfrm>
          <a:prstGeom prst="rect">
            <a:avLst/>
          </a:prstGeom>
          <a:solidFill>
            <a:schemeClr val="tx2"/>
          </a:solidFill>
          <a:ln w="9525">
            <a:noFill/>
            <a:miter lim="800000"/>
            <a:headEnd/>
            <a:tailEnd/>
          </a:ln>
          <a:effectLst/>
        </p:spPr>
        <p:txBody>
          <a:bodyPr wrap="none" anchor="ctr">
            <a:prstTxWarp prst="textNoShape">
              <a:avLst/>
            </a:prstTxWarp>
          </a:bodyPr>
          <a:lstStyle/>
          <a:p>
            <a:pPr>
              <a:defRPr/>
            </a:pPr>
            <a:endParaRPr lang="en-US"/>
          </a:p>
        </p:txBody>
      </p:sp>
      <p:sp>
        <p:nvSpPr>
          <p:cNvPr id="1027" name="Rectangle 2"/>
          <p:cNvSpPr>
            <a:spLocks noGrp="1" noChangeArrowheads="1"/>
          </p:cNvSpPr>
          <p:nvPr>
            <p:ph type="title"/>
          </p:nvPr>
        </p:nvSpPr>
        <p:spPr bwMode="auto">
          <a:xfrm>
            <a:off x="762000" y="1143000"/>
            <a:ext cx="76200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762000" y="2286000"/>
            <a:ext cx="76200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0" name="Rectangle 6"/>
          <p:cNvSpPr>
            <a:spLocks noGrp="1" noChangeArrowheads="1"/>
          </p:cNvSpPr>
          <p:nvPr>
            <p:ph type="sldNum" sz="quarter" idx="4"/>
          </p:nvPr>
        </p:nvSpPr>
        <p:spPr bwMode="auto">
          <a:xfrm>
            <a:off x="142875" y="6534150"/>
            <a:ext cx="539750" cy="3238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solidFill>
                  <a:schemeClr val="bg2"/>
                </a:solidFill>
                <a:latin typeface="Kings Caslon Display" pitchFamily="2" charset="0"/>
              </a:defRPr>
            </a:lvl1pPr>
          </a:lstStyle>
          <a:p>
            <a:pPr>
              <a:defRPr/>
            </a:pPr>
            <a:fld id="{8EEFB9A2-B114-114A-89E9-A99AD39B0515}" type="slidenum">
              <a:rPr lang="en-GB"/>
              <a:pPr>
                <a:defRPr/>
              </a:pPr>
              <a:t>‹#›</a:t>
            </a:fld>
            <a:endParaRPr lang="en-GB"/>
          </a:p>
        </p:txBody>
      </p:sp>
      <p:pic>
        <p:nvPicPr>
          <p:cNvPr id="2" name="Picture 26" descr="web7_22_04"/>
          <p:cNvPicPr>
            <a:picLocks noChangeAspect="1" noChangeArrowheads="1"/>
          </p:cNvPicPr>
          <p:nvPr/>
        </p:nvPicPr>
        <p:blipFill>
          <a:blip r:embed="rId13"/>
          <a:srcRect/>
          <a:stretch>
            <a:fillRect/>
          </a:stretch>
        </p:blipFill>
        <p:spPr bwMode="auto">
          <a:xfrm>
            <a:off x="7696200" y="6642100"/>
            <a:ext cx="792163" cy="112713"/>
          </a:xfrm>
          <a:prstGeom prst="rect">
            <a:avLst/>
          </a:prstGeom>
          <a:noFill/>
          <a:ln w="9525">
            <a:noFill/>
            <a:miter lim="800000"/>
            <a:headEnd/>
            <a:tailEnd/>
          </a:ln>
        </p:spPr>
      </p:pic>
      <p:sp>
        <p:nvSpPr>
          <p:cNvPr id="1051" name="Rectangle 27"/>
          <p:cNvSpPr>
            <a:spLocks noChangeArrowheads="1"/>
          </p:cNvSpPr>
          <p:nvPr/>
        </p:nvSpPr>
        <p:spPr bwMode="auto">
          <a:xfrm>
            <a:off x="0" y="0"/>
            <a:ext cx="9144000" cy="323850"/>
          </a:xfrm>
          <a:prstGeom prst="rect">
            <a:avLst/>
          </a:prstGeom>
          <a:solidFill>
            <a:schemeClr val="tx2"/>
          </a:solidFill>
          <a:ln w="9525">
            <a:noFill/>
            <a:miter lim="800000"/>
            <a:headEnd/>
            <a:tailEnd/>
          </a:ln>
          <a:effectLst/>
        </p:spPr>
        <p:txBody>
          <a:bodyPr wrap="none" anchor="ctr">
            <a:prstTxWarp prst="textNoShape">
              <a:avLst/>
            </a:prstTxWarp>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80000"/>
        </a:lnSpc>
        <a:spcBef>
          <a:spcPct val="0"/>
        </a:spcBef>
        <a:spcAft>
          <a:spcPct val="0"/>
        </a:spcAft>
        <a:defRPr sz="4800">
          <a:solidFill>
            <a:schemeClr val="tx2"/>
          </a:solidFill>
          <a:latin typeface="+mj-lt"/>
          <a:ea typeface="ＭＳ Ｐゴシック" charset="-128"/>
          <a:cs typeface="ＭＳ Ｐゴシック" charset="-128"/>
        </a:defRPr>
      </a:lvl1pPr>
      <a:lvl2pPr algn="l" rtl="0" eaLnBrk="0" fontAlgn="base" hangingPunct="0">
        <a:lnSpc>
          <a:spcPct val="80000"/>
        </a:lnSpc>
        <a:spcBef>
          <a:spcPct val="0"/>
        </a:spcBef>
        <a:spcAft>
          <a:spcPct val="0"/>
        </a:spcAft>
        <a:defRPr sz="4800">
          <a:solidFill>
            <a:schemeClr val="tx2"/>
          </a:solidFill>
          <a:latin typeface="Kings Caslon Display" pitchFamily="2" charset="0"/>
          <a:ea typeface="ＭＳ Ｐゴシック" charset="-128"/>
          <a:cs typeface="ＭＳ Ｐゴシック" charset="-128"/>
        </a:defRPr>
      </a:lvl2pPr>
      <a:lvl3pPr algn="l" rtl="0" eaLnBrk="0" fontAlgn="base" hangingPunct="0">
        <a:lnSpc>
          <a:spcPct val="80000"/>
        </a:lnSpc>
        <a:spcBef>
          <a:spcPct val="0"/>
        </a:spcBef>
        <a:spcAft>
          <a:spcPct val="0"/>
        </a:spcAft>
        <a:defRPr sz="4800">
          <a:solidFill>
            <a:schemeClr val="tx2"/>
          </a:solidFill>
          <a:latin typeface="Kings Caslon Display" pitchFamily="2" charset="0"/>
          <a:ea typeface="ＭＳ Ｐゴシック" charset="-128"/>
          <a:cs typeface="ＭＳ Ｐゴシック" charset="-128"/>
        </a:defRPr>
      </a:lvl3pPr>
      <a:lvl4pPr algn="l" rtl="0" eaLnBrk="0" fontAlgn="base" hangingPunct="0">
        <a:lnSpc>
          <a:spcPct val="80000"/>
        </a:lnSpc>
        <a:spcBef>
          <a:spcPct val="0"/>
        </a:spcBef>
        <a:spcAft>
          <a:spcPct val="0"/>
        </a:spcAft>
        <a:defRPr sz="4800">
          <a:solidFill>
            <a:schemeClr val="tx2"/>
          </a:solidFill>
          <a:latin typeface="Kings Caslon Display" pitchFamily="2" charset="0"/>
          <a:ea typeface="ＭＳ Ｐゴシック" charset="-128"/>
          <a:cs typeface="ＭＳ Ｐゴシック" charset="-128"/>
        </a:defRPr>
      </a:lvl4pPr>
      <a:lvl5pPr algn="l" rtl="0" eaLnBrk="0" fontAlgn="base" hangingPunct="0">
        <a:lnSpc>
          <a:spcPct val="80000"/>
        </a:lnSpc>
        <a:spcBef>
          <a:spcPct val="0"/>
        </a:spcBef>
        <a:spcAft>
          <a:spcPct val="0"/>
        </a:spcAft>
        <a:defRPr sz="4800">
          <a:solidFill>
            <a:schemeClr val="tx2"/>
          </a:solidFill>
          <a:latin typeface="Kings Caslon Display" pitchFamily="2" charset="0"/>
          <a:ea typeface="ＭＳ Ｐゴシック" charset="-128"/>
          <a:cs typeface="ＭＳ Ｐゴシック" charset="-128"/>
        </a:defRPr>
      </a:lvl5pPr>
      <a:lvl6pPr marL="457200" algn="l" rtl="0" eaLnBrk="0" fontAlgn="base" hangingPunct="0">
        <a:lnSpc>
          <a:spcPct val="80000"/>
        </a:lnSpc>
        <a:spcBef>
          <a:spcPct val="0"/>
        </a:spcBef>
        <a:spcAft>
          <a:spcPct val="0"/>
        </a:spcAft>
        <a:defRPr sz="4800">
          <a:solidFill>
            <a:schemeClr val="tx2"/>
          </a:solidFill>
          <a:latin typeface="Kings Caslon Display" pitchFamily="2" charset="0"/>
        </a:defRPr>
      </a:lvl6pPr>
      <a:lvl7pPr marL="914400" algn="l" rtl="0" eaLnBrk="0" fontAlgn="base" hangingPunct="0">
        <a:lnSpc>
          <a:spcPct val="80000"/>
        </a:lnSpc>
        <a:spcBef>
          <a:spcPct val="0"/>
        </a:spcBef>
        <a:spcAft>
          <a:spcPct val="0"/>
        </a:spcAft>
        <a:defRPr sz="4800">
          <a:solidFill>
            <a:schemeClr val="tx2"/>
          </a:solidFill>
          <a:latin typeface="Kings Caslon Display" pitchFamily="2" charset="0"/>
        </a:defRPr>
      </a:lvl7pPr>
      <a:lvl8pPr marL="1371600" algn="l" rtl="0" eaLnBrk="0" fontAlgn="base" hangingPunct="0">
        <a:lnSpc>
          <a:spcPct val="80000"/>
        </a:lnSpc>
        <a:spcBef>
          <a:spcPct val="0"/>
        </a:spcBef>
        <a:spcAft>
          <a:spcPct val="0"/>
        </a:spcAft>
        <a:defRPr sz="4800">
          <a:solidFill>
            <a:schemeClr val="tx2"/>
          </a:solidFill>
          <a:latin typeface="Kings Caslon Display" pitchFamily="2" charset="0"/>
        </a:defRPr>
      </a:lvl8pPr>
      <a:lvl9pPr marL="1828800" algn="l" rtl="0" eaLnBrk="0" fontAlgn="base" hangingPunct="0">
        <a:lnSpc>
          <a:spcPct val="80000"/>
        </a:lnSpc>
        <a:spcBef>
          <a:spcPct val="0"/>
        </a:spcBef>
        <a:spcAft>
          <a:spcPct val="0"/>
        </a:spcAft>
        <a:defRPr sz="4800">
          <a:solidFill>
            <a:schemeClr val="tx2"/>
          </a:solidFill>
          <a:latin typeface="Kings Caslon Display" pitchFamily="2" charset="0"/>
        </a:defRPr>
      </a:lvl9pPr>
    </p:titleStyle>
    <p:bodyStyle>
      <a:lvl1pPr marL="342900" indent="-342900" algn="l" rtl="0" eaLnBrk="0" fontAlgn="base" hangingPunct="0">
        <a:lnSpc>
          <a:spcPct val="120000"/>
        </a:lnSpc>
        <a:spcBef>
          <a:spcPct val="20000"/>
        </a:spcBef>
        <a:spcAft>
          <a:spcPct val="0"/>
        </a:spcAft>
        <a:buChar char="•"/>
        <a:defRPr sz="3200">
          <a:solidFill>
            <a:schemeClr val="tx1"/>
          </a:solidFill>
          <a:latin typeface="+mn-lt"/>
          <a:ea typeface="ＭＳ Ｐゴシック" charset="-128"/>
          <a:cs typeface="ＭＳ Ｐゴシック" charset="-128"/>
        </a:defRPr>
      </a:lvl1pPr>
      <a:lvl2pPr marL="571500" indent="-190500" algn="l" rtl="0" eaLnBrk="0" fontAlgn="base" hangingPunct="0">
        <a:spcBef>
          <a:spcPct val="20000"/>
        </a:spcBef>
        <a:spcAft>
          <a:spcPct val="0"/>
        </a:spcAft>
        <a:buClr>
          <a:schemeClr val="tx2"/>
        </a:buClr>
        <a:buFont typeface="Times New Roman" charset="0"/>
        <a:buChar char="•"/>
        <a:defRPr sz="2800">
          <a:solidFill>
            <a:schemeClr val="tx1"/>
          </a:solidFill>
          <a:latin typeface="+mn-lt"/>
          <a:ea typeface="ＭＳ Ｐゴシック" charset="-128"/>
        </a:defRPr>
      </a:lvl2pPr>
      <a:lvl3pPr marL="952500" indent="-190500" algn="l" rtl="0" eaLnBrk="0" fontAlgn="base" hangingPunct="0">
        <a:spcBef>
          <a:spcPct val="20000"/>
        </a:spcBef>
        <a:spcAft>
          <a:spcPct val="0"/>
        </a:spcAft>
        <a:buClr>
          <a:schemeClr val="tx2"/>
        </a:buClr>
        <a:buChar char="•"/>
        <a:defRPr sz="2400">
          <a:solidFill>
            <a:schemeClr val="tx1"/>
          </a:solidFill>
          <a:latin typeface="+mn-lt"/>
          <a:ea typeface="ＭＳ Ｐゴシック" charset="-128"/>
        </a:defRPr>
      </a:lvl3pPr>
      <a:lvl4pPr marL="1333500" indent="-1905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1714500" indent="-1905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171700" indent="-190500" algn="l" rtl="0" eaLnBrk="0" fontAlgn="base" hangingPunct="0">
        <a:spcBef>
          <a:spcPct val="20000"/>
        </a:spcBef>
        <a:spcAft>
          <a:spcPct val="0"/>
        </a:spcAft>
        <a:buClr>
          <a:schemeClr val="tx2"/>
        </a:buClr>
        <a:buChar char="–"/>
        <a:defRPr>
          <a:solidFill>
            <a:schemeClr val="tx1"/>
          </a:solidFill>
          <a:latin typeface="+mn-lt"/>
          <a:ea typeface="ＭＳ Ｐゴシック" charset="-128"/>
        </a:defRPr>
      </a:lvl6pPr>
      <a:lvl7pPr marL="2628900" indent="-190500" algn="l" rtl="0" eaLnBrk="0" fontAlgn="base" hangingPunct="0">
        <a:spcBef>
          <a:spcPct val="20000"/>
        </a:spcBef>
        <a:spcAft>
          <a:spcPct val="0"/>
        </a:spcAft>
        <a:buClr>
          <a:schemeClr val="tx2"/>
        </a:buClr>
        <a:buChar char="–"/>
        <a:defRPr>
          <a:solidFill>
            <a:schemeClr val="tx1"/>
          </a:solidFill>
          <a:latin typeface="+mn-lt"/>
          <a:ea typeface="ＭＳ Ｐゴシック" charset="-128"/>
        </a:defRPr>
      </a:lvl7pPr>
      <a:lvl8pPr marL="3086100" indent="-190500" algn="l" rtl="0" eaLnBrk="0" fontAlgn="base" hangingPunct="0">
        <a:spcBef>
          <a:spcPct val="20000"/>
        </a:spcBef>
        <a:spcAft>
          <a:spcPct val="0"/>
        </a:spcAft>
        <a:buClr>
          <a:schemeClr val="tx2"/>
        </a:buClr>
        <a:buChar char="–"/>
        <a:defRPr>
          <a:solidFill>
            <a:schemeClr val="tx1"/>
          </a:solidFill>
          <a:latin typeface="+mn-lt"/>
          <a:ea typeface="ＭＳ Ｐゴシック" charset="-128"/>
        </a:defRPr>
      </a:lvl8pPr>
      <a:lvl9pPr marL="3543300" indent="-190500" algn="l" rtl="0" eaLnBrk="0" fontAlgn="base" hangingPunct="0">
        <a:spcBef>
          <a:spcPct val="20000"/>
        </a:spcBef>
        <a:spcAft>
          <a:spcPct val="0"/>
        </a:spcAft>
        <a:buClr>
          <a:schemeClr val="tx2"/>
        </a:buClr>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2286000" y="1752600"/>
            <a:ext cx="6096000" cy="1752600"/>
          </a:xfrm>
        </p:spPr>
        <p:txBody>
          <a:bodyPr/>
          <a:lstStyle/>
          <a:p>
            <a:r>
              <a:rPr lang="en-US" sz="4000" b="1" smtClean="0">
                <a:latin typeface="Arial" charset="0"/>
                <a:ea typeface="Arial" charset="0"/>
                <a:cs typeface="Arial" charset="0"/>
              </a:rPr>
              <a:t>Digital Collections: Use, Value and Impact</a:t>
            </a:r>
            <a:endParaRPr lang="en-GB" sz="4000" smtClean="0">
              <a:latin typeface="Arial" charset="0"/>
              <a:ea typeface="Arial" charset="0"/>
              <a:cs typeface="Arial" charset="0"/>
            </a:endParaRPr>
          </a:p>
        </p:txBody>
      </p:sp>
      <p:sp>
        <p:nvSpPr>
          <p:cNvPr id="27651" name="Rectangle 3"/>
          <p:cNvSpPr>
            <a:spLocks noGrp="1" noChangeArrowheads="1"/>
          </p:cNvSpPr>
          <p:nvPr>
            <p:ph type="subTitle" idx="1"/>
          </p:nvPr>
        </p:nvSpPr>
        <p:spPr>
          <a:xfrm>
            <a:off x="2286000" y="3657600"/>
            <a:ext cx="6172200" cy="533400"/>
          </a:xfrm>
        </p:spPr>
        <p:txBody>
          <a:bodyPr/>
          <a:lstStyle/>
          <a:p>
            <a:pPr marL="0" indent="0">
              <a:buFontTx/>
              <a:buNone/>
            </a:pPr>
            <a:r>
              <a:rPr lang="en-GB" sz="2400" smtClean="0">
                <a:latin typeface="Arial" charset="0"/>
                <a:ea typeface="Arial" charset="0"/>
                <a:cs typeface="Arial" charset="0"/>
              </a:rPr>
              <a:t>Lorna Hughes</a:t>
            </a:r>
          </a:p>
          <a:p>
            <a:pPr marL="0" indent="0">
              <a:buFontTx/>
              <a:buNone/>
            </a:pPr>
            <a:r>
              <a:rPr lang="en-GB" sz="2400" smtClean="0">
                <a:latin typeface="Arial" charset="0"/>
                <a:ea typeface="Arial" charset="0"/>
                <a:cs typeface="Arial" charset="0"/>
              </a:rPr>
              <a:t>University of Wales Chair in Digital Collections, National Library of Wales</a:t>
            </a:r>
          </a:p>
          <a:p>
            <a:pPr marL="0" indent="0">
              <a:buFontTx/>
              <a:buNone/>
            </a:pPr>
            <a:endParaRPr lang="en-GB" sz="1600" smtClean="0">
              <a:latin typeface="Arial" charset="0"/>
              <a:ea typeface="Arial" charset="0"/>
              <a:cs typeface="Arial" charset="0"/>
            </a:endParaRPr>
          </a:p>
          <a:p>
            <a:pPr marL="0" indent="0">
              <a:buFontTx/>
              <a:buNone/>
            </a:pPr>
            <a:r>
              <a:rPr lang="en-GB" sz="1600" smtClean="0">
                <a:latin typeface="Arial" charset="0"/>
                <a:ea typeface="Arial" charset="0"/>
                <a:cs typeface="Arial" charset="0"/>
              </a:rPr>
              <a:t>Aberystwth University </a:t>
            </a:r>
          </a:p>
          <a:p>
            <a:pPr marL="0" indent="0">
              <a:buFontTx/>
              <a:buNone/>
            </a:pPr>
            <a:r>
              <a:rPr lang="en-GB" sz="1600" smtClean="0">
                <a:latin typeface="Arial" charset="0"/>
                <a:ea typeface="Arial" charset="0"/>
                <a:cs typeface="Arial" charset="0"/>
              </a:rPr>
              <a:t>Department of Information Studies</a:t>
            </a:r>
          </a:p>
          <a:p>
            <a:pPr marL="0" indent="0">
              <a:buFontTx/>
              <a:buNone/>
            </a:pPr>
            <a:r>
              <a:rPr lang="en-GB" sz="1600" smtClean="0">
                <a:latin typeface="Arial" charset="0"/>
                <a:ea typeface="Arial" charset="0"/>
                <a:cs typeface="Arial" charset="0"/>
              </a:rPr>
              <a:t>March 31</a:t>
            </a:r>
            <a:r>
              <a:rPr lang="en-GB" sz="1600" baseline="30000" smtClean="0">
                <a:latin typeface="Arial" charset="0"/>
                <a:ea typeface="Arial" charset="0"/>
                <a:cs typeface="Arial" charset="0"/>
              </a:rPr>
              <a:t>st</a:t>
            </a:r>
            <a:r>
              <a:rPr lang="en-GB" sz="1600" smtClean="0">
                <a:latin typeface="Arial" charset="0"/>
                <a:ea typeface="Arial" charset="0"/>
                <a:cs typeface="Arial" charset="0"/>
              </a:rPr>
              <a:t> 2011</a:t>
            </a:r>
          </a:p>
        </p:txBody>
      </p:sp>
      <p:pic>
        <p:nvPicPr>
          <p:cNvPr id="27652" name="Picture 4" descr="Screen shot 2010-09-06 at 23.39.26.png"/>
          <p:cNvPicPr>
            <a:picLocks noChangeAspect="1"/>
          </p:cNvPicPr>
          <p:nvPr/>
        </p:nvPicPr>
        <p:blipFill>
          <a:blip r:embed="rId3"/>
          <a:srcRect/>
          <a:stretch>
            <a:fillRect/>
          </a:stretch>
        </p:blipFill>
        <p:spPr bwMode="auto">
          <a:xfrm>
            <a:off x="0" y="5865813"/>
            <a:ext cx="1600200" cy="992187"/>
          </a:xfrm>
          <a:prstGeom prst="rect">
            <a:avLst/>
          </a:prstGeom>
          <a:noFill/>
          <a:ln w="9525">
            <a:noFill/>
            <a:miter lim="800000"/>
            <a:headEnd/>
            <a:tailEnd/>
          </a:ln>
        </p:spPr>
      </p:pic>
      <p:pic>
        <p:nvPicPr>
          <p:cNvPr id="27653" name="Picture 5" descr="Screen shot 2010-09-06 at 23.43.11.png"/>
          <p:cNvPicPr>
            <a:picLocks noChangeAspect="1"/>
          </p:cNvPicPr>
          <p:nvPr/>
        </p:nvPicPr>
        <p:blipFill>
          <a:blip r:embed="rId4"/>
          <a:srcRect/>
          <a:stretch>
            <a:fillRect/>
          </a:stretch>
        </p:blipFill>
        <p:spPr bwMode="auto">
          <a:xfrm>
            <a:off x="0" y="4038600"/>
            <a:ext cx="1633538" cy="1828800"/>
          </a:xfrm>
          <a:prstGeom prst="rect">
            <a:avLst/>
          </a:prstGeom>
          <a:noFill/>
          <a:ln w="9525">
            <a:noFill/>
            <a:miter lim="800000"/>
            <a:headEnd/>
            <a:tailEnd/>
          </a:ln>
        </p:spPr>
      </p:pic>
      <p:pic>
        <p:nvPicPr>
          <p:cNvPr id="27654" name="Picture 6" descr="Screen shot 2010-09-06 at 23.52.32.png"/>
          <p:cNvPicPr>
            <a:picLocks noChangeAspect="1"/>
          </p:cNvPicPr>
          <p:nvPr/>
        </p:nvPicPr>
        <p:blipFill>
          <a:blip r:embed="rId5"/>
          <a:srcRect/>
          <a:stretch>
            <a:fillRect/>
          </a:stretch>
        </p:blipFill>
        <p:spPr bwMode="auto">
          <a:xfrm>
            <a:off x="0" y="0"/>
            <a:ext cx="1595438" cy="1981200"/>
          </a:xfrm>
          <a:prstGeom prst="rect">
            <a:avLst/>
          </a:prstGeom>
          <a:noFill/>
          <a:ln w="9525">
            <a:noFill/>
            <a:miter lim="800000"/>
            <a:headEnd/>
            <a:tailEnd/>
          </a:ln>
        </p:spPr>
      </p:pic>
      <p:pic>
        <p:nvPicPr>
          <p:cNvPr id="27655" name="Picture 8" descr="Screen shot 2010-09-06 at 23.56.17.png"/>
          <p:cNvPicPr>
            <a:picLocks noChangeAspect="1"/>
          </p:cNvPicPr>
          <p:nvPr/>
        </p:nvPicPr>
        <p:blipFill>
          <a:blip r:embed="rId6"/>
          <a:srcRect/>
          <a:stretch>
            <a:fillRect/>
          </a:stretch>
        </p:blipFill>
        <p:spPr bwMode="auto">
          <a:xfrm>
            <a:off x="0" y="1676400"/>
            <a:ext cx="1585913"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p>
            <a:fld id="{3512D82F-23E0-974D-B010-F7FC0C8FFDF1}" type="slidenum">
              <a:rPr lang="en-GB" smtClean="0"/>
              <a:pPr/>
              <a:t>2</a:t>
            </a:fld>
            <a:endParaRPr lang="en-GB" smtClean="0"/>
          </a:p>
        </p:txBody>
      </p:sp>
      <p:sp>
        <p:nvSpPr>
          <p:cNvPr id="29699" name="Rectangle 2"/>
          <p:cNvSpPr>
            <a:spLocks noGrp="1" noChangeArrowheads="1"/>
          </p:cNvSpPr>
          <p:nvPr>
            <p:ph type="title"/>
          </p:nvPr>
        </p:nvSpPr>
        <p:spPr>
          <a:xfrm>
            <a:off x="762000" y="381000"/>
            <a:ext cx="7620000" cy="533400"/>
          </a:xfrm>
        </p:spPr>
        <p:txBody>
          <a:bodyPr/>
          <a:lstStyle/>
          <a:p>
            <a:r>
              <a:rPr lang="en-GB" sz="4000" smtClean="0">
                <a:latin typeface="Arial" charset="0"/>
                <a:ea typeface="Arial" charset="0"/>
                <a:cs typeface="Arial" charset="0"/>
              </a:rPr>
              <a:t>Digital Collections and the NLW</a:t>
            </a:r>
          </a:p>
        </p:txBody>
      </p:sp>
      <p:sp>
        <p:nvSpPr>
          <p:cNvPr id="29700" name="Rectangle 3"/>
          <p:cNvSpPr>
            <a:spLocks noGrp="1" noChangeArrowheads="1"/>
          </p:cNvSpPr>
          <p:nvPr>
            <p:ph type="body" idx="1"/>
          </p:nvPr>
        </p:nvSpPr>
        <p:spPr>
          <a:xfrm>
            <a:off x="5791200" y="4572000"/>
            <a:ext cx="3124200" cy="1752600"/>
          </a:xfrm>
        </p:spPr>
        <p:txBody>
          <a:bodyPr/>
          <a:lstStyle/>
          <a:p>
            <a:pPr algn="just">
              <a:lnSpc>
                <a:spcPct val="91000"/>
              </a:lnSpc>
              <a:buFontTx/>
              <a:buNone/>
            </a:pPr>
            <a:endParaRPr lang="en-GB" sz="1800" smtClean="0">
              <a:solidFill>
                <a:srgbClr val="FF0000"/>
              </a:solidFill>
            </a:endParaRPr>
          </a:p>
          <a:p>
            <a:pPr algn="just">
              <a:lnSpc>
                <a:spcPct val="91000"/>
              </a:lnSpc>
              <a:buFontTx/>
              <a:buNone/>
            </a:pPr>
            <a:r>
              <a:rPr lang="en-US" sz="1800" smtClean="0">
                <a:solidFill>
                  <a:srgbClr val="FF0000"/>
                </a:solidFill>
              </a:rPr>
              <a:t>Federated access</a:t>
            </a:r>
          </a:p>
          <a:p>
            <a:pPr marL="228600" lvl="1" indent="0"/>
            <a:r>
              <a:rPr lang="en-GB" sz="1800" smtClean="0">
                <a:solidFill>
                  <a:srgbClr val="FF0000"/>
                </a:solidFill>
                <a:latin typeface="Arial" charset="0"/>
                <a:ea typeface="Arial" charset="0"/>
                <a:cs typeface="Arial" charset="0"/>
              </a:rPr>
              <a:t>Gathering the jewels</a:t>
            </a:r>
          </a:p>
          <a:p>
            <a:pPr marL="228600" lvl="1" indent="0"/>
            <a:r>
              <a:rPr lang="en-GB" sz="1800" smtClean="0">
                <a:solidFill>
                  <a:srgbClr val="FF0000"/>
                </a:solidFill>
                <a:latin typeface="Arial" charset="0"/>
                <a:ea typeface="Arial" charset="0"/>
                <a:cs typeface="Arial" charset="0"/>
              </a:rPr>
              <a:t>The People’s Collection Wales</a:t>
            </a:r>
          </a:p>
          <a:p>
            <a:pPr marL="228600" lvl="1" indent="0"/>
            <a:r>
              <a:rPr lang="en-GB" sz="1800" smtClean="0">
                <a:solidFill>
                  <a:srgbClr val="FF0000"/>
                </a:solidFill>
                <a:latin typeface="Arial" charset="0"/>
                <a:ea typeface="Arial" charset="0"/>
                <a:cs typeface="Arial" charset="0"/>
              </a:rPr>
              <a:t>www.arts-humanities.net</a:t>
            </a:r>
          </a:p>
        </p:txBody>
      </p:sp>
      <p:pic>
        <p:nvPicPr>
          <p:cNvPr id="29701" name="Picture 5" descr="Screen shot 2010-09-07 at 10.03.16.png"/>
          <p:cNvPicPr>
            <a:picLocks noChangeAspect="1"/>
          </p:cNvPicPr>
          <p:nvPr/>
        </p:nvPicPr>
        <p:blipFill>
          <a:blip r:embed="rId3"/>
          <a:srcRect/>
          <a:stretch>
            <a:fillRect/>
          </a:stretch>
        </p:blipFill>
        <p:spPr bwMode="auto">
          <a:xfrm flipH="1">
            <a:off x="457200" y="4191000"/>
            <a:ext cx="2133600" cy="2667000"/>
          </a:xfrm>
          <a:prstGeom prst="rect">
            <a:avLst/>
          </a:prstGeom>
          <a:noFill/>
          <a:ln w="9525">
            <a:noFill/>
            <a:miter lim="800000"/>
            <a:headEnd/>
            <a:tailEnd/>
          </a:ln>
        </p:spPr>
      </p:pic>
      <p:pic>
        <p:nvPicPr>
          <p:cNvPr id="29702" name="Picture 6" descr="Screen shot 2010-09-07 at 10.17.30.png"/>
          <p:cNvPicPr>
            <a:picLocks noChangeAspect="1"/>
          </p:cNvPicPr>
          <p:nvPr/>
        </p:nvPicPr>
        <p:blipFill>
          <a:blip r:embed="rId4"/>
          <a:srcRect/>
          <a:stretch>
            <a:fillRect/>
          </a:stretch>
        </p:blipFill>
        <p:spPr bwMode="auto">
          <a:xfrm>
            <a:off x="2819400" y="1143000"/>
            <a:ext cx="2438400" cy="4814888"/>
          </a:xfrm>
          <a:prstGeom prst="rect">
            <a:avLst/>
          </a:prstGeom>
          <a:noFill/>
          <a:ln w="9525">
            <a:noFill/>
            <a:miter lim="800000"/>
            <a:headEnd/>
            <a:tailEnd/>
          </a:ln>
        </p:spPr>
      </p:pic>
      <p:sp>
        <p:nvSpPr>
          <p:cNvPr id="29703" name="TextBox 7"/>
          <p:cNvSpPr txBox="1">
            <a:spLocks noChangeArrowheads="1"/>
          </p:cNvSpPr>
          <p:nvPr/>
        </p:nvSpPr>
        <p:spPr bwMode="auto">
          <a:xfrm>
            <a:off x="2895600" y="6096000"/>
            <a:ext cx="5715000" cy="307975"/>
          </a:xfrm>
          <a:prstGeom prst="rect">
            <a:avLst/>
          </a:prstGeom>
          <a:noFill/>
          <a:ln w="9525">
            <a:noFill/>
            <a:miter lim="800000"/>
            <a:headEnd/>
            <a:tailEnd/>
          </a:ln>
        </p:spPr>
        <p:txBody>
          <a:bodyPr>
            <a:prstTxWarp prst="textNoShape">
              <a:avLst/>
            </a:prstTxWarp>
            <a:spAutoFit/>
          </a:bodyPr>
          <a:lstStyle/>
          <a:p>
            <a:r>
              <a:rPr lang="en-US" sz="1400">
                <a:latin typeface="Arial" charset="0"/>
                <a:ea typeface="Arial" charset="0"/>
                <a:cs typeface="Arial" charset="0"/>
              </a:rPr>
              <a:t>Performance Art in Wales</a:t>
            </a:r>
          </a:p>
        </p:txBody>
      </p:sp>
      <p:sp>
        <p:nvSpPr>
          <p:cNvPr id="29704" name="TextBox 8"/>
          <p:cNvSpPr txBox="1">
            <a:spLocks noChangeArrowheads="1"/>
          </p:cNvSpPr>
          <p:nvPr/>
        </p:nvSpPr>
        <p:spPr bwMode="auto">
          <a:xfrm>
            <a:off x="2514600" y="6550025"/>
            <a:ext cx="2743200" cy="307975"/>
          </a:xfrm>
          <a:prstGeom prst="rect">
            <a:avLst/>
          </a:prstGeom>
          <a:noFill/>
          <a:ln w="9525">
            <a:noFill/>
            <a:miter lim="800000"/>
            <a:headEnd/>
            <a:tailEnd/>
          </a:ln>
        </p:spPr>
        <p:txBody>
          <a:bodyPr>
            <a:prstTxWarp prst="textNoShape">
              <a:avLst/>
            </a:prstTxWarp>
            <a:spAutoFit/>
          </a:bodyPr>
          <a:lstStyle/>
          <a:p>
            <a:r>
              <a:rPr lang="en-GB" sz="1400">
                <a:latin typeface="Arial" charset="0"/>
              </a:rPr>
              <a:t>Imaging the Bible in Wales </a:t>
            </a:r>
            <a:endParaRPr lang="en-US" sz="1400"/>
          </a:p>
        </p:txBody>
      </p:sp>
      <p:sp>
        <p:nvSpPr>
          <p:cNvPr id="29705" name="TextBox 10"/>
          <p:cNvSpPr txBox="1">
            <a:spLocks noChangeArrowheads="1"/>
          </p:cNvSpPr>
          <p:nvPr/>
        </p:nvSpPr>
        <p:spPr bwMode="auto">
          <a:xfrm>
            <a:off x="228600" y="3886200"/>
            <a:ext cx="2133600" cy="307975"/>
          </a:xfrm>
          <a:prstGeom prst="rect">
            <a:avLst/>
          </a:prstGeom>
          <a:noFill/>
          <a:ln w="9525">
            <a:noFill/>
            <a:miter lim="800000"/>
            <a:headEnd/>
            <a:tailEnd/>
          </a:ln>
        </p:spPr>
        <p:txBody>
          <a:bodyPr>
            <a:prstTxWarp prst="textNoShape">
              <a:avLst/>
            </a:prstTxWarp>
            <a:spAutoFit/>
          </a:bodyPr>
          <a:lstStyle/>
          <a:p>
            <a:r>
              <a:rPr lang="en-US" sz="1400">
                <a:solidFill>
                  <a:srgbClr val="5F5F5F"/>
                </a:solidFill>
                <a:latin typeface="Arial" charset="0"/>
                <a:ea typeface="Arial" charset="0"/>
                <a:cs typeface="Arial" charset="0"/>
              </a:rPr>
              <a:t>Welsh Journals online</a:t>
            </a:r>
          </a:p>
        </p:txBody>
      </p:sp>
      <p:pic>
        <p:nvPicPr>
          <p:cNvPr id="29706" name="Picture 11" descr="Screen shot 2010-09-07 at 11.07.28.png"/>
          <p:cNvPicPr>
            <a:picLocks noChangeAspect="1"/>
          </p:cNvPicPr>
          <p:nvPr/>
        </p:nvPicPr>
        <p:blipFill>
          <a:blip r:embed="rId5"/>
          <a:srcRect/>
          <a:stretch>
            <a:fillRect/>
          </a:stretch>
        </p:blipFill>
        <p:spPr bwMode="auto">
          <a:xfrm>
            <a:off x="5943600" y="1219200"/>
            <a:ext cx="2438400" cy="2784475"/>
          </a:xfrm>
          <a:prstGeom prst="rect">
            <a:avLst/>
          </a:prstGeom>
          <a:noFill/>
          <a:ln w="9525">
            <a:noFill/>
            <a:miter lim="800000"/>
            <a:headEnd/>
            <a:tailEnd/>
          </a:ln>
        </p:spPr>
      </p:pic>
      <p:pic>
        <p:nvPicPr>
          <p:cNvPr id="29707" name="Picture 12" descr="Screen shot 2010-09-07 at 11.14.32.png"/>
          <p:cNvPicPr>
            <a:picLocks noChangeAspect="1"/>
          </p:cNvPicPr>
          <p:nvPr/>
        </p:nvPicPr>
        <p:blipFill>
          <a:blip r:embed="rId6"/>
          <a:srcRect/>
          <a:stretch>
            <a:fillRect/>
          </a:stretch>
        </p:blipFill>
        <p:spPr bwMode="auto">
          <a:xfrm>
            <a:off x="457200" y="1143000"/>
            <a:ext cx="1976438" cy="2667000"/>
          </a:xfrm>
          <a:prstGeom prst="rect">
            <a:avLst/>
          </a:prstGeom>
          <a:noFill/>
          <a:ln w="9525">
            <a:noFill/>
            <a:miter lim="800000"/>
            <a:headEnd/>
            <a:tailEnd/>
          </a:ln>
        </p:spPr>
      </p:pic>
      <p:sp>
        <p:nvSpPr>
          <p:cNvPr id="29708" name="TextBox 13"/>
          <p:cNvSpPr txBox="1">
            <a:spLocks noChangeArrowheads="1"/>
          </p:cNvSpPr>
          <p:nvPr/>
        </p:nvSpPr>
        <p:spPr bwMode="auto">
          <a:xfrm>
            <a:off x="5486400" y="4114800"/>
            <a:ext cx="3657600" cy="292100"/>
          </a:xfrm>
          <a:prstGeom prst="rect">
            <a:avLst/>
          </a:prstGeom>
          <a:noFill/>
          <a:ln w="9525">
            <a:noFill/>
            <a:miter lim="800000"/>
            <a:headEnd/>
            <a:tailEnd/>
          </a:ln>
        </p:spPr>
        <p:txBody>
          <a:bodyPr>
            <a:prstTxWarp prst="textNoShape">
              <a:avLst/>
            </a:prstTxWarp>
            <a:spAutoFit/>
          </a:bodyPr>
          <a:lstStyle/>
          <a:p>
            <a:pPr>
              <a:lnSpc>
                <a:spcPct val="91000"/>
              </a:lnSpc>
            </a:pPr>
            <a:r>
              <a:rPr lang="en-US" sz="1400">
                <a:solidFill>
                  <a:srgbClr val="5F5F5F"/>
                </a:solidFill>
                <a:latin typeface="Arial" charset="0"/>
                <a:ea typeface="Arial" charset="0"/>
                <a:cs typeface="Arial" charset="0"/>
              </a:rPr>
              <a:t>Wills and Probate Records</a:t>
            </a:r>
          </a:p>
        </p:txBody>
      </p:sp>
      <p:sp>
        <p:nvSpPr>
          <p:cNvPr id="29709" name="Rectangle 14"/>
          <p:cNvSpPr>
            <a:spLocks noChangeArrowheads="1"/>
          </p:cNvSpPr>
          <p:nvPr/>
        </p:nvSpPr>
        <p:spPr bwMode="auto">
          <a:xfrm>
            <a:off x="5562600" y="4572000"/>
            <a:ext cx="3352800" cy="2057400"/>
          </a:xfrm>
          <a:prstGeom prst="rect">
            <a:avLst/>
          </a:prstGeom>
          <a:solidFill>
            <a:schemeClr val="accent1">
              <a:alpha val="25098"/>
            </a:schemeClr>
          </a:solidFill>
          <a:ln w="9525">
            <a:solidFill>
              <a:schemeClr val="tx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p>
            <a:fld id="{7A4453F9-2D30-D54B-991B-03EC2EDF3F2A}" type="slidenum">
              <a:rPr lang="en-GB" smtClean="0"/>
              <a:pPr/>
              <a:t>3</a:t>
            </a:fld>
            <a:endParaRPr lang="en-GB" smtClean="0"/>
          </a:p>
        </p:txBody>
      </p:sp>
      <p:sp>
        <p:nvSpPr>
          <p:cNvPr id="31747" name="Rectangle 2"/>
          <p:cNvSpPr>
            <a:spLocks noGrp="1" noChangeArrowheads="1"/>
          </p:cNvSpPr>
          <p:nvPr>
            <p:ph type="title"/>
          </p:nvPr>
        </p:nvSpPr>
        <p:spPr>
          <a:xfrm>
            <a:off x="762000" y="381000"/>
            <a:ext cx="7620000" cy="533400"/>
          </a:xfrm>
        </p:spPr>
        <p:txBody>
          <a:bodyPr/>
          <a:lstStyle/>
          <a:p>
            <a:r>
              <a:rPr lang="en-GB" sz="4000" smtClean="0">
                <a:latin typeface="Arial" charset="0"/>
                <a:ea typeface="Arial" charset="0"/>
                <a:cs typeface="Arial" charset="0"/>
              </a:rPr>
              <a:t>Digital Collections and the NLW</a:t>
            </a:r>
          </a:p>
        </p:txBody>
      </p:sp>
      <p:sp>
        <p:nvSpPr>
          <p:cNvPr id="31748" name="TextBox 13"/>
          <p:cNvSpPr txBox="1">
            <a:spLocks noChangeArrowheads="1"/>
          </p:cNvSpPr>
          <p:nvPr/>
        </p:nvSpPr>
        <p:spPr bwMode="auto">
          <a:xfrm>
            <a:off x="685800" y="1219200"/>
            <a:ext cx="7924800" cy="6093977"/>
          </a:xfrm>
          <a:prstGeom prst="rect">
            <a:avLst/>
          </a:prstGeom>
          <a:noFill/>
          <a:ln w="9525">
            <a:noFill/>
            <a:miter lim="800000"/>
            <a:headEnd/>
            <a:tailEnd/>
          </a:ln>
        </p:spPr>
        <p:txBody>
          <a:bodyPr>
            <a:prstTxWarp prst="textNoShape">
              <a:avLst/>
            </a:prstTxWarp>
            <a:spAutoFit/>
          </a:bodyPr>
          <a:lstStyle/>
          <a:p>
            <a:pPr>
              <a:buFont typeface="Arial"/>
              <a:buChar char="•"/>
            </a:pPr>
            <a:r>
              <a:rPr lang="en-US" sz="1800" dirty="0">
                <a:latin typeface="Arial" charset="0"/>
                <a:ea typeface="Arial" charset="0"/>
                <a:cs typeface="Arial" charset="0"/>
              </a:rPr>
              <a:t>Strategic investment in </a:t>
            </a:r>
            <a:r>
              <a:rPr lang="en-US" sz="1800" dirty="0" smtClean="0">
                <a:latin typeface="Arial" charset="0"/>
                <a:ea typeface="Arial" charset="0"/>
                <a:cs typeface="Arial" charset="0"/>
              </a:rPr>
              <a:t>digitization</a:t>
            </a:r>
          </a:p>
          <a:p>
            <a:pPr>
              <a:buFont typeface="Arial"/>
              <a:buChar char="•"/>
            </a:pPr>
            <a:r>
              <a:rPr lang="en-GB" sz="1800" dirty="0" smtClean="0">
                <a:latin typeface="Arial" charset="0"/>
                <a:ea typeface="Arial" charset="0"/>
                <a:cs typeface="Arial" charset="0"/>
              </a:rPr>
              <a:t> “</a:t>
            </a:r>
            <a:r>
              <a:rPr lang="en-US" sz="1800" dirty="0" smtClean="0">
                <a:latin typeface="Arial" charset="0"/>
                <a:ea typeface="Arial" charset="0"/>
                <a:cs typeface="Arial" charset="0"/>
              </a:rPr>
              <a:t>we have the opportunity to reintegrate the cultural record, connecting its disparate parts and making the resulting whole available to one and all, over the network”. (ACLS </a:t>
            </a:r>
            <a:r>
              <a:rPr lang="en-US" sz="1800" dirty="0" err="1" smtClean="0">
                <a:latin typeface="Arial" charset="0"/>
                <a:ea typeface="Arial" charset="0"/>
                <a:cs typeface="Arial" charset="0"/>
              </a:rPr>
              <a:t>Cyberinfrastructure</a:t>
            </a:r>
            <a:r>
              <a:rPr lang="en-US" sz="1800" dirty="0" smtClean="0">
                <a:latin typeface="Arial" charset="0"/>
                <a:ea typeface="Arial" charset="0"/>
                <a:cs typeface="Arial" charset="0"/>
              </a:rPr>
              <a:t> report)</a:t>
            </a:r>
          </a:p>
          <a:p>
            <a:pPr>
              <a:buFont typeface="Arial"/>
              <a:buChar char="•"/>
            </a:pPr>
            <a:endParaRPr lang="en-US" sz="1800" dirty="0" smtClean="0">
              <a:latin typeface="Arial" charset="0"/>
              <a:ea typeface="Arial" charset="0"/>
              <a:cs typeface="Arial" charset="0"/>
            </a:endParaRPr>
          </a:p>
          <a:p>
            <a:pPr>
              <a:buFont typeface="Arial"/>
              <a:buChar char="•"/>
            </a:pPr>
            <a:r>
              <a:rPr lang="en-US" sz="1800" dirty="0">
                <a:latin typeface="Arial" charset="0"/>
                <a:ea typeface="Arial" charset="0"/>
                <a:cs typeface="Arial" charset="0"/>
              </a:rPr>
              <a:t>Free access to Welsh digital collections</a:t>
            </a:r>
          </a:p>
          <a:p>
            <a:pPr>
              <a:buFont typeface="Arial"/>
              <a:buChar char="•"/>
            </a:pPr>
            <a:r>
              <a:rPr lang="en-US" sz="1800" dirty="0">
                <a:latin typeface="Arial" charset="0"/>
                <a:ea typeface="Arial" charset="0"/>
                <a:cs typeface="Arial" charset="0"/>
              </a:rPr>
              <a:t>WAG funding, e.g., “The People’s Collection</a:t>
            </a:r>
            <a:r>
              <a:rPr lang="en-US" sz="1800" dirty="0" smtClean="0">
                <a:latin typeface="Arial" charset="0"/>
                <a:ea typeface="Arial" charset="0"/>
                <a:cs typeface="Arial" charset="0"/>
              </a:rPr>
              <a:t>”</a:t>
            </a:r>
          </a:p>
          <a:p>
            <a:pPr>
              <a:buFont typeface="Arial"/>
              <a:buChar char="•"/>
            </a:pPr>
            <a:r>
              <a:rPr lang="en-US" sz="1800" dirty="0" smtClean="0">
                <a:latin typeface="Arial" charset="0"/>
                <a:ea typeface="Arial" charset="0"/>
                <a:cs typeface="Arial" charset="0"/>
              </a:rPr>
              <a:t>Mass digitization: Newspaper Digitization, Welsh Wills</a:t>
            </a:r>
          </a:p>
          <a:p>
            <a:pPr>
              <a:buFont typeface="Arial"/>
              <a:buChar char="•"/>
            </a:pPr>
            <a:endParaRPr lang="en-US" sz="1800" dirty="0" smtClean="0">
              <a:latin typeface="Arial" charset="0"/>
              <a:ea typeface="Arial" charset="0"/>
              <a:cs typeface="Arial" charset="0"/>
            </a:endParaRPr>
          </a:p>
          <a:p>
            <a:pPr>
              <a:buFont typeface="Arial"/>
              <a:buChar char="•"/>
            </a:pPr>
            <a:r>
              <a:rPr lang="en-US" sz="1800" dirty="0" smtClean="0">
                <a:latin typeface="Arial" charset="0"/>
                <a:ea typeface="Arial" charset="0"/>
                <a:cs typeface="Arial" charset="0"/>
              </a:rPr>
              <a:t>Reasons for digitization: </a:t>
            </a:r>
          </a:p>
          <a:p>
            <a:pPr lvl="1">
              <a:buFont typeface="Arial" charset="0"/>
              <a:buChar char="•"/>
              <a:defRPr/>
            </a:pPr>
            <a:r>
              <a:rPr lang="en-US" sz="1800" dirty="0" smtClean="0">
                <a:latin typeface="Arial"/>
                <a:cs typeface="Arial"/>
              </a:rPr>
              <a:t>Access: broader and enhanced, to a wider community</a:t>
            </a:r>
            <a:endParaRPr lang="en-GB" sz="1800" dirty="0" smtClean="0">
              <a:latin typeface="Arial"/>
              <a:cs typeface="Arial"/>
            </a:endParaRPr>
          </a:p>
          <a:p>
            <a:pPr lvl="1">
              <a:buFont typeface="Arial" charset="0"/>
              <a:buChar char="•"/>
              <a:defRPr/>
            </a:pPr>
            <a:r>
              <a:rPr lang="en-US" sz="1800" dirty="0" smtClean="0">
                <a:latin typeface="Arial"/>
                <a:cs typeface="Arial"/>
              </a:rPr>
              <a:t>Supporting preservation</a:t>
            </a:r>
            <a:endParaRPr lang="en-GB" sz="1800" dirty="0" smtClean="0">
              <a:latin typeface="Arial"/>
              <a:cs typeface="Arial"/>
            </a:endParaRPr>
          </a:p>
          <a:p>
            <a:pPr lvl="1">
              <a:buFont typeface="Arial" charset="0"/>
              <a:buChar char="•"/>
              <a:defRPr/>
            </a:pPr>
            <a:r>
              <a:rPr lang="en-US" sz="1800" dirty="0" smtClean="0">
                <a:latin typeface="Arial"/>
                <a:cs typeface="Arial"/>
              </a:rPr>
              <a:t>Collections enhancement</a:t>
            </a:r>
            <a:endParaRPr lang="en-GB" sz="1800" dirty="0" smtClean="0">
              <a:latin typeface="Arial"/>
              <a:cs typeface="Arial"/>
            </a:endParaRPr>
          </a:p>
          <a:p>
            <a:pPr lvl="1">
              <a:buFont typeface="Arial" charset="0"/>
              <a:buChar char="•"/>
              <a:defRPr/>
            </a:pPr>
            <a:r>
              <a:rPr lang="en-US" sz="1800" dirty="0" smtClean="0">
                <a:latin typeface="Arial"/>
                <a:cs typeface="Arial"/>
              </a:rPr>
              <a:t>Institutional and strategic benefits</a:t>
            </a:r>
            <a:endParaRPr lang="en-GB" sz="1800" dirty="0" smtClean="0">
              <a:latin typeface="Arial"/>
              <a:cs typeface="Arial"/>
            </a:endParaRPr>
          </a:p>
          <a:p>
            <a:pPr lvl="1">
              <a:buFont typeface="Arial" charset="0"/>
              <a:buChar char="•"/>
              <a:defRPr/>
            </a:pPr>
            <a:r>
              <a:rPr lang="en-US" sz="1800" dirty="0" smtClean="0">
                <a:latin typeface="Arial"/>
                <a:cs typeface="Arial"/>
              </a:rPr>
              <a:t>Research and Education</a:t>
            </a:r>
            <a:endParaRPr lang="en-US" sz="1800" dirty="0" smtClean="0">
              <a:latin typeface="Arial" charset="0"/>
              <a:ea typeface="Arial" charset="0"/>
              <a:cs typeface="Arial" charset="0"/>
            </a:endParaRPr>
          </a:p>
          <a:p>
            <a:pPr>
              <a:buFont typeface="Arial"/>
              <a:buChar char="•"/>
            </a:pPr>
            <a:r>
              <a:rPr lang="en-US" sz="1800" dirty="0" smtClean="0">
                <a:latin typeface="Arial" charset="0"/>
                <a:ea typeface="Arial" charset="0"/>
                <a:cs typeface="Arial" charset="0"/>
              </a:rPr>
              <a:t>Focus </a:t>
            </a:r>
            <a:r>
              <a:rPr lang="en-US" sz="1800" dirty="0">
                <a:latin typeface="Arial" charset="0"/>
                <a:ea typeface="Arial" charset="0"/>
                <a:cs typeface="Arial" charset="0"/>
              </a:rPr>
              <a:t>on </a:t>
            </a:r>
          </a:p>
          <a:p>
            <a:pPr lvl="1">
              <a:buFont typeface="Arial" charset="0"/>
              <a:buChar char="•"/>
            </a:pPr>
            <a:r>
              <a:rPr lang="en-US" sz="1800" dirty="0">
                <a:latin typeface="Arial" charset="0"/>
                <a:ea typeface="Arial" charset="0"/>
                <a:cs typeface="Arial" charset="0"/>
              </a:rPr>
              <a:t>Best practice for digitization workflows</a:t>
            </a:r>
          </a:p>
          <a:p>
            <a:pPr lvl="1">
              <a:buFont typeface="Arial" charset="0"/>
              <a:buChar char="•"/>
            </a:pPr>
            <a:r>
              <a:rPr lang="en-US" sz="1800" dirty="0">
                <a:latin typeface="Arial" charset="0"/>
                <a:ea typeface="Arial" charset="0"/>
                <a:cs typeface="Arial" charset="0"/>
              </a:rPr>
              <a:t>Metadata</a:t>
            </a:r>
            <a:r>
              <a:rPr lang="en-US" sz="1800" dirty="0" smtClean="0">
                <a:latin typeface="Arial" charset="0"/>
                <a:ea typeface="Arial" charset="0"/>
                <a:cs typeface="Arial" charset="0"/>
              </a:rPr>
              <a:t> to describe, explain </a:t>
            </a:r>
            <a:r>
              <a:rPr lang="en-US" sz="1800" dirty="0">
                <a:latin typeface="Arial" charset="0"/>
                <a:ea typeface="Arial" charset="0"/>
                <a:cs typeface="Arial" charset="0"/>
              </a:rPr>
              <a:t>and </a:t>
            </a:r>
            <a:r>
              <a:rPr lang="en-US" sz="1800" dirty="0" smtClean="0">
                <a:latin typeface="Arial" charset="0"/>
                <a:ea typeface="Arial" charset="0"/>
                <a:cs typeface="Arial" charset="0"/>
              </a:rPr>
              <a:t>locate </a:t>
            </a:r>
            <a:r>
              <a:rPr lang="en-US" sz="1800" dirty="0">
                <a:latin typeface="Arial" charset="0"/>
                <a:ea typeface="Arial" charset="0"/>
                <a:cs typeface="Arial" charset="0"/>
              </a:rPr>
              <a:t>content</a:t>
            </a:r>
          </a:p>
          <a:p>
            <a:pPr lvl="1">
              <a:buFont typeface="Arial" charset="0"/>
              <a:buChar char="•"/>
            </a:pPr>
            <a:r>
              <a:rPr lang="en-US" sz="1800" dirty="0">
                <a:latin typeface="Arial" charset="0"/>
                <a:ea typeface="Arial" charset="0"/>
                <a:cs typeface="Arial" charset="0"/>
              </a:rPr>
              <a:t>Infrastructure systems for archiving digital </a:t>
            </a:r>
            <a:r>
              <a:rPr lang="en-US" sz="1800" dirty="0" smtClean="0">
                <a:latin typeface="Arial" charset="0"/>
                <a:ea typeface="Arial" charset="0"/>
                <a:cs typeface="Arial" charset="0"/>
              </a:rPr>
              <a:t>data</a:t>
            </a:r>
          </a:p>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228600"/>
            <a:ext cx="8229600" cy="1066800"/>
          </a:xfrm>
        </p:spPr>
        <p:txBody>
          <a:bodyPr/>
          <a:lstStyle/>
          <a:p>
            <a:r>
              <a:rPr lang="en-US" sz="3600" dirty="0" smtClean="0">
                <a:latin typeface="Arial" charset="0"/>
                <a:ea typeface="Arial" charset="0"/>
                <a:cs typeface="Arial" charset="0"/>
              </a:rPr>
              <a:t>Digital Collections: Research Development and Collaboration</a:t>
            </a:r>
          </a:p>
        </p:txBody>
      </p:sp>
      <p:sp>
        <p:nvSpPr>
          <p:cNvPr id="33795" name="Content Placeholder 2"/>
          <p:cNvSpPr>
            <a:spLocks noGrp="1"/>
          </p:cNvSpPr>
          <p:nvPr>
            <p:ph idx="1"/>
          </p:nvPr>
        </p:nvSpPr>
        <p:spPr>
          <a:xfrm>
            <a:off x="152400" y="1219200"/>
            <a:ext cx="8610600" cy="4648200"/>
          </a:xfrm>
        </p:spPr>
        <p:txBody>
          <a:bodyPr/>
          <a:lstStyle/>
          <a:p>
            <a:r>
              <a:rPr lang="en-US" sz="2000" dirty="0" smtClean="0">
                <a:latin typeface="Arial" charset="0"/>
                <a:ea typeface="Arial" charset="0"/>
                <a:cs typeface="Arial" charset="0"/>
              </a:rPr>
              <a:t>Building sustainable digital resources</a:t>
            </a:r>
          </a:p>
          <a:p>
            <a:pPr lvl="1"/>
            <a:r>
              <a:rPr lang="en-US" sz="1600" dirty="0" smtClean="0">
                <a:latin typeface="Arial" charset="0"/>
                <a:ea typeface="Arial" charset="0"/>
                <a:cs typeface="Arial" charset="0"/>
              </a:rPr>
              <a:t>Develop strategic digitization initiatives, in partnership with academics</a:t>
            </a:r>
          </a:p>
          <a:p>
            <a:pPr lvl="1"/>
            <a:r>
              <a:rPr lang="en-US" sz="1600" dirty="0" smtClean="0">
                <a:latin typeface="Arial" charset="0"/>
                <a:ea typeface="Arial" charset="0"/>
                <a:cs typeface="Arial" charset="0"/>
              </a:rPr>
              <a:t>Develop digital projects based around humanities research questions</a:t>
            </a:r>
          </a:p>
          <a:p>
            <a:pPr lvl="1"/>
            <a:r>
              <a:rPr lang="en-US" sz="1600" dirty="0" smtClean="0">
                <a:latin typeface="Arial" charset="0"/>
                <a:ea typeface="Arial" charset="0"/>
                <a:cs typeface="Arial" charset="0"/>
              </a:rPr>
              <a:t>Foster interoperability and re-use of collections</a:t>
            </a:r>
          </a:p>
          <a:p>
            <a:pPr lvl="1"/>
            <a:r>
              <a:rPr lang="en-US" sz="1600" dirty="0" smtClean="0">
                <a:latin typeface="Arial" charset="0"/>
                <a:ea typeface="Arial" charset="0"/>
                <a:cs typeface="Arial" charset="0"/>
              </a:rPr>
              <a:t>Extracting value and impact from digital collections through use for research</a:t>
            </a:r>
          </a:p>
          <a:p>
            <a:r>
              <a:rPr lang="en-US" sz="2000" dirty="0" smtClean="0">
                <a:latin typeface="Arial" charset="0"/>
                <a:ea typeface="Arial" charset="0"/>
                <a:cs typeface="Arial" charset="0"/>
              </a:rPr>
              <a:t>Build a collaborative research </a:t>
            </a:r>
            <a:r>
              <a:rPr lang="en-US" sz="2000" dirty="0" err="1" smtClean="0">
                <a:latin typeface="Arial" charset="0"/>
                <a:ea typeface="Arial" charset="0"/>
                <a:cs typeface="Arial" charset="0"/>
              </a:rPr>
              <a:t>programme</a:t>
            </a:r>
            <a:endParaRPr lang="en-US" sz="2000" dirty="0" smtClean="0">
              <a:latin typeface="Arial" charset="0"/>
              <a:ea typeface="Arial" charset="0"/>
              <a:cs typeface="Arial" charset="0"/>
            </a:endParaRPr>
          </a:p>
          <a:p>
            <a:pPr lvl="1"/>
            <a:r>
              <a:rPr lang="en-US" sz="1600" dirty="0" smtClean="0">
                <a:latin typeface="Arial" charset="0"/>
                <a:ea typeface="Arial" charset="0"/>
                <a:cs typeface="Arial" charset="0"/>
              </a:rPr>
              <a:t>Around existing and emerging digital resources</a:t>
            </a:r>
          </a:p>
          <a:p>
            <a:pPr lvl="1"/>
            <a:r>
              <a:rPr lang="en-US" sz="1600" dirty="0" smtClean="0">
                <a:latin typeface="Arial" charset="0"/>
                <a:ea typeface="Arial" charset="0"/>
                <a:cs typeface="Arial" charset="0"/>
              </a:rPr>
              <a:t>Engagement with academic communities: at </a:t>
            </a:r>
            <a:r>
              <a:rPr lang="en-US" sz="1600" dirty="0" err="1" smtClean="0">
                <a:latin typeface="Arial" charset="0"/>
                <a:ea typeface="Arial" charset="0"/>
                <a:cs typeface="Arial" charset="0"/>
              </a:rPr>
              <a:t>Canolfan</a:t>
            </a:r>
            <a:r>
              <a:rPr lang="en-US" sz="1600" dirty="0" smtClean="0">
                <a:latin typeface="Arial" charset="0"/>
                <a:ea typeface="Arial" charset="0"/>
                <a:cs typeface="Arial" charset="0"/>
              </a:rPr>
              <a:t>, nationally and internationally</a:t>
            </a:r>
          </a:p>
          <a:p>
            <a:pPr lvl="1"/>
            <a:r>
              <a:rPr lang="en-US" sz="1600" dirty="0" smtClean="0">
                <a:latin typeface="Arial" charset="0"/>
                <a:ea typeface="Arial" charset="0"/>
                <a:cs typeface="Arial" charset="0"/>
              </a:rPr>
              <a:t>A focus for digital humanities in Wales</a:t>
            </a:r>
          </a:p>
          <a:p>
            <a:pPr lvl="1"/>
            <a:r>
              <a:rPr lang="en-US" sz="1600" dirty="0" smtClean="0">
                <a:latin typeface="Arial" charset="0"/>
                <a:ea typeface="Arial" charset="0"/>
                <a:cs typeface="Arial" charset="0"/>
              </a:rPr>
              <a:t>Develop training and postgraduate work</a:t>
            </a:r>
          </a:p>
          <a:p>
            <a:pPr lvl="1"/>
            <a:r>
              <a:rPr lang="en-US" sz="1600" dirty="0" smtClean="0">
                <a:latin typeface="Arial" charset="0"/>
                <a:ea typeface="Arial" charset="0"/>
                <a:cs typeface="Arial" charset="0"/>
              </a:rPr>
              <a:t>Building Communities of practice around ICT methods, through ESF Network in Digital Humanities, Network of </a:t>
            </a:r>
            <a:r>
              <a:rPr lang="en-US" sz="1600" dirty="0" err="1" smtClean="0">
                <a:latin typeface="Arial" charset="0"/>
                <a:ea typeface="Arial" charset="0"/>
                <a:cs typeface="Arial" charset="0"/>
              </a:rPr>
              <a:t>Centres</a:t>
            </a:r>
            <a:r>
              <a:rPr lang="en-US" sz="1600" dirty="0" smtClean="0">
                <a:latin typeface="Arial" charset="0"/>
                <a:ea typeface="Arial" charset="0"/>
                <a:cs typeface="Arial" charset="0"/>
              </a:rPr>
              <a:t>, ADHO, WHELF, etc.</a:t>
            </a:r>
          </a:p>
          <a:p>
            <a:r>
              <a:rPr lang="en-US" sz="2000" dirty="0" smtClean="0">
                <a:latin typeface="Arial" charset="0"/>
                <a:ea typeface="Arial" charset="0"/>
                <a:cs typeface="Arial" charset="0"/>
              </a:rPr>
              <a:t>Foster engagement with the public </a:t>
            </a:r>
          </a:p>
          <a:p>
            <a:pPr lvl="1">
              <a:buFont typeface="Arial" charset="0"/>
              <a:buChar char="•"/>
            </a:pPr>
            <a:r>
              <a:rPr lang="en-US" sz="1600" dirty="0" smtClean="0">
                <a:latin typeface="Arial" charset="0"/>
                <a:ea typeface="Arial" charset="0"/>
                <a:cs typeface="Arial" charset="0"/>
              </a:rPr>
              <a:t> Education, training and culture around NLW collections</a:t>
            </a:r>
          </a:p>
          <a:p>
            <a:pPr lvl="1">
              <a:buFont typeface="Arial" charset="0"/>
              <a:buChar char="•"/>
            </a:pPr>
            <a:r>
              <a:rPr lang="en-US" sz="1600" dirty="0" smtClean="0">
                <a:latin typeface="Arial" charset="0"/>
                <a:ea typeface="Arial" charset="0"/>
                <a:cs typeface="Arial" charset="0"/>
              </a:rPr>
              <a:t>Knowledge exchange with businesses: </a:t>
            </a:r>
            <a:r>
              <a:rPr lang="en-US" sz="1600" dirty="0" err="1" smtClean="0">
                <a:latin typeface="Arial" charset="0"/>
                <a:ea typeface="Arial" charset="0"/>
                <a:cs typeface="Arial" charset="0"/>
              </a:rPr>
              <a:t>digitizaton</a:t>
            </a:r>
            <a:r>
              <a:rPr lang="en-US" sz="1600" dirty="0" smtClean="0">
                <a:latin typeface="Arial" charset="0"/>
                <a:ea typeface="Arial" charset="0"/>
                <a:cs typeface="Arial" charset="0"/>
              </a:rPr>
              <a:t>, digital asset management and use  </a:t>
            </a:r>
          </a:p>
          <a:p>
            <a:r>
              <a:rPr lang="en-US" sz="2000" dirty="0" smtClean="0">
                <a:latin typeface="Arial" charset="0"/>
                <a:ea typeface="Arial" charset="0"/>
                <a:cs typeface="Arial" charset="0"/>
              </a:rPr>
              <a:t>Develop Strategic partnerships and approaches to funding </a:t>
            </a:r>
          </a:p>
          <a:p>
            <a:pPr lvl="1"/>
            <a:r>
              <a:rPr lang="en-US" sz="1600" dirty="0" smtClean="0">
                <a:latin typeface="Arial" charset="0"/>
                <a:ea typeface="Arial" charset="0"/>
                <a:cs typeface="Arial" charset="0"/>
              </a:rPr>
              <a:t>AHRC, JISC, ESRC, EPSRC, Digging into Data, EU funding, etc..</a:t>
            </a:r>
          </a:p>
          <a:p>
            <a:pPr lvl="1">
              <a:buFontTx/>
              <a:buChar char="•"/>
            </a:pPr>
            <a:endParaRPr lang="en-US" sz="1600" dirty="0" smtClean="0">
              <a:latin typeface="Arial" charset="0"/>
              <a:ea typeface="Arial" charset="0"/>
              <a:cs typeface="Arial" charset="0"/>
            </a:endParaRPr>
          </a:p>
          <a:p>
            <a:pPr>
              <a:buFontTx/>
              <a:buNone/>
            </a:pPr>
            <a:endParaRPr lang="en-US" dirty="0" smtClean="0">
              <a:latin typeface="Arial" charset="0"/>
              <a:ea typeface="Arial" charset="0"/>
              <a:cs typeface="Arial" charset="0"/>
            </a:endParaRPr>
          </a:p>
        </p:txBody>
      </p:sp>
      <p:sp>
        <p:nvSpPr>
          <p:cNvPr id="33796" name="Slide Number Placeholder 3"/>
          <p:cNvSpPr>
            <a:spLocks noGrp="1"/>
          </p:cNvSpPr>
          <p:nvPr>
            <p:ph type="sldNum" sz="quarter" idx="10"/>
          </p:nvPr>
        </p:nvSpPr>
        <p:spPr>
          <a:noFill/>
        </p:spPr>
        <p:txBody>
          <a:bodyPr/>
          <a:lstStyle/>
          <a:p>
            <a:fld id="{BB7C7CC7-43F0-5F4F-A21E-DEAC7514CADA}" type="slidenum">
              <a:rPr lang="en-GB" smtClean="0"/>
              <a:pPr/>
              <a:t>4</a:t>
            </a:fld>
            <a:endParaRPr lang="en-GB"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228600"/>
            <a:ext cx="8229600" cy="1066800"/>
          </a:xfrm>
        </p:spPr>
        <p:txBody>
          <a:bodyPr/>
          <a:lstStyle/>
          <a:p>
            <a:r>
              <a:rPr lang="en-US" sz="3600" dirty="0" smtClean="0">
                <a:latin typeface="Arial" charset="0"/>
                <a:ea typeface="Arial" charset="0"/>
                <a:cs typeface="Arial" charset="0"/>
              </a:rPr>
              <a:t>Researching Digital Collections: Use, Value and Impact</a:t>
            </a:r>
          </a:p>
        </p:txBody>
      </p:sp>
      <p:sp>
        <p:nvSpPr>
          <p:cNvPr id="35843" name="Content Placeholder 2"/>
          <p:cNvSpPr>
            <a:spLocks noGrp="1"/>
          </p:cNvSpPr>
          <p:nvPr>
            <p:ph idx="1"/>
          </p:nvPr>
        </p:nvSpPr>
        <p:spPr>
          <a:xfrm>
            <a:off x="0" y="1219200"/>
            <a:ext cx="8610600" cy="4648200"/>
          </a:xfrm>
        </p:spPr>
        <p:txBody>
          <a:bodyPr/>
          <a:lstStyle/>
          <a:p>
            <a:r>
              <a:rPr lang="en-US" sz="2000" dirty="0" smtClean="0">
                <a:latin typeface="Arial" charset="0"/>
                <a:ea typeface="Arial" charset="0"/>
                <a:cs typeface="Arial" charset="0"/>
              </a:rPr>
              <a:t>Who uses Digital Collections? What do they use them for? What is the impact of digital collections: on scholarship, teaching, and public engagement? </a:t>
            </a:r>
          </a:p>
          <a:p>
            <a:r>
              <a:rPr lang="en-US" sz="2000" dirty="0" smtClean="0">
                <a:latin typeface="Arial" charset="0"/>
                <a:ea typeface="Arial" charset="0"/>
                <a:cs typeface="Arial" charset="0"/>
              </a:rPr>
              <a:t>Institutional impact</a:t>
            </a:r>
          </a:p>
          <a:p>
            <a:pPr lvl="1"/>
            <a:r>
              <a:rPr lang="en-US" sz="1600" dirty="0" smtClean="0">
                <a:latin typeface="Arial" charset="0"/>
                <a:ea typeface="Arial" charset="0"/>
                <a:cs typeface="Arial" charset="0"/>
              </a:rPr>
              <a:t>Mission of the NLW</a:t>
            </a:r>
          </a:p>
          <a:p>
            <a:pPr lvl="1"/>
            <a:r>
              <a:rPr lang="en-US" sz="1600" dirty="0" smtClean="0">
                <a:latin typeface="Arial" charset="0"/>
                <a:ea typeface="Arial" charset="0"/>
                <a:cs typeface="Arial" charset="0"/>
              </a:rPr>
              <a:t>Sustainability over the long term </a:t>
            </a:r>
          </a:p>
          <a:p>
            <a:pPr eaLnBrk="1" hangingPunct="1">
              <a:lnSpc>
                <a:spcPct val="90000"/>
              </a:lnSpc>
            </a:pPr>
            <a:r>
              <a:rPr lang="en-GB" sz="2000" dirty="0" smtClean="0"/>
              <a:t>Research impact: </a:t>
            </a:r>
          </a:p>
          <a:p>
            <a:pPr lvl="1" eaLnBrk="1" hangingPunct="1">
              <a:lnSpc>
                <a:spcPct val="90000"/>
              </a:lnSpc>
            </a:pPr>
            <a:r>
              <a:rPr lang="en-GB" sz="1600" dirty="0" smtClean="0"/>
              <a:t>Greater access to materials</a:t>
            </a:r>
          </a:p>
          <a:p>
            <a:pPr lvl="1" eaLnBrk="1" hangingPunct="1">
              <a:lnSpc>
                <a:spcPct val="90000"/>
              </a:lnSpc>
            </a:pPr>
            <a:r>
              <a:rPr lang="en-GB" sz="1600" dirty="0" smtClean="0"/>
              <a:t>Enabling new modes of collaboration and communication</a:t>
            </a:r>
          </a:p>
          <a:p>
            <a:pPr lvl="1" eaLnBrk="1" hangingPunct="1">
              <a:lnSpc>
                <a:spcPct val="90000"/>
              </a:lnSpc>
            </a:pPr>
            <a:r>
              <a:rPr lang="en-GB" sz="1600" dirty="0" smtClean="0"/>
              <a:t>Facilitating the type of research which changes the paradigms of understanding and creates new knowledge : </a:t>
            </a:r>
          </a:p>
          <a:p>
            <a:pPr lvl="2" eaLnBrk="1" hangingPunct="1">
              <a:lnSpc>
                <a:spcPct val="90000"/>
              </a:lnSpc>
            </a:pPr>
            <a:r>
              <a:rPr lang="en-US" sz="1400" dirty="0" smtClean="0"/>
              <a:t>enabling research that would otherwise be impossible: addressing research questions that would have been impossible to resolve without the use of ICT tools. </a:t>
            </a:r>
          </a:p>
          <a:p>
            <a:pPr lvl="2" eaLnBrk="1" hangingPunct="1">
              <a:lnSpc>
                <a:spcPct val="90000"/>
              </a:lnSpc>
            </a:pPr>
            <a:r>
              <a:rPr lang="en-US" sz="1400" dirty="0" smtClean="0"/>
              <a:t>asking new research questions, i.e. questions that are driven by insights that were only achievable through the use of new tools and methods.</a:t>
            </a:r>
          </a:p>
          <a:p>
            <a:pPr lvl="2" eaLnBrk="1" hangingPunct="1">
              <a:lnSpc>
                <a:spcPct val="90000"/>
              </a:lnSpc>
            </a:pPr>
            <a:r>
              <a:rPr lang="en-US" sz="1400" dirty="0" smtClean="0"/>
              <a:t>facilitating and enhancing existing research, by making research processes easier via the use of computational tools and methods</a:t>
            </a:r>
            <a:endParaRPr lang="en-US" sz="1600" dirty="0" smtClean="0">
              <a:latin typeface="Arial" charset="0"/>
              <a:ea typeface="Arial" charset="0"/>
              <a:cs typeface="Arial" charset="0"/>
            </a:endParaRPr>
          </a:p>
          <a:p>
            <a:pPr>
              <a:buNone/>
            </a:pPr>
            <a:endParaRPr lang="en-US" sz="1600" dirty="0" smtClean="0">
              <a:latin typeface="Arial" charset="0"/>
              <a:ea typeface="Arial" charset="0"/>
              <a:cs typeface="Arial" charset="0"/>
            </a:endParaRPr>
          </a:p>
          <a:p>
            <a:pPr lvl="1">
              <a:buFontTx/>
              <a:buChar char="•"/>
            </a:pPr>
            <a:endParaRPr lang="en-US" sz="1600" dirty="0" smtClean="0">
              <a:latin typeface="Arial" charset="0"/>
              <a:ea typeface="Arial" charset="0"/>
              <a:cs typeface="Arial" charset="0"/>
            </a:endParaRPr>
          </a:p>
          <a:p>
            <a:pPr>
              <a:buFontTx/>
              <a:buNone/>
            </a:pPr>
            <a:endParaRPr lang="en-US" dirty="0" smtClean="0">
              <a:latin typeface="Arial" charset="0"/>
              <a:ea typeface="Arial" charset="0"/>
              <a:cs typeface="Arial" charset="0"/>
            </a:endParaRPr>
          </a:p>
        </p:txBody>
      </p:sp>
      <p:sp>
        <p:nvSpPr>
          <p:cNvPr id="35844" name="Slide Number Placeholder 3"/>
          <p:cNvSpPr>
            <a:spLocks noGrp="1"/>
          </p:cNvSpPr>
          <p:nvPr>
            <p:ph type="sldNum" sz="quarter" idx="10"/>
          </p:nvPr>
        </p:nvSpPr>
        <p:spPr>
          <a:noFill/>
        </p:spPr>
        <p:txBody>
          <a:bodyPr/>
          <a:lstStyle/>
          <a:p>
            <a:fld id="{408BDC92-F8EB-FD4D-B378-B573B0F70821}" type="slidenum">
              <a:rPr lang="en-GB" smtClean="0"/>
              <a:pPr/>
              <a:t>5</a:t>
            </a:fld>
            <a:endParaRPr lang="en-GB"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a:xfrm>
            <a:off x="381000" y="228600"/>
            <a:ext cx="8229600" cy="1066800"/>
          </a:xfrm>
        </p:spPr>
        <p:txBody>
          <a:bodyPr/>
          <a:lstStyle/>
          <a:p>
            <a:r>
              <a:rPr lang="en-US" sz="3600" smtClean="0">
                <a:latin typeface="Arial" charset="0"/>
                <a:ea typeface="Arial" charset="0"/>
                <a:cs typeface="Arial" charset="0"/>
              </a:rPr>
              <a:t>Digital Collections: Emerging Issues</a:t>
            </a:r>
          </a:p>
        </p:txBody>
      </p:sp>
      <p:sp>
        <p:nvSpPr>
          <p:cNvPr id="33795" name="Content Placeholder 2"/>
          <p:cNvSpPr>
            <a:spLocks noGrp="1"/>
          </p:cNvSpPr>
          <p:nvPr>
            <p:ph idx="1"/>
          </p:nvPr>
        </p:nvSpPr>
        <p:spPr>
          <a:xfrm>
            <a:off x="152400" y="1066800"/>
            <a:ext cx="8610600" cy="4800600"/>
          </a:xfrm>
        </p:spPr>
        <p:txBody>
          <a:bodyPr/>
          <a:lstStyle/>
          <a:p>
            <a:pPr marL="0" indent="0">
              <a:defRPr/>
            </a:pPr>
            <a:r>
              <a:rPr lang="en-US" sz="2000" dirty="0" smtClean="0">
                <a:latin typeface="Arial"/>
                <a:cs typeface="Arial"/>
              </a:rPr>
              <a:t>New business models to support and develop digital collections</a:t>
            </a:r>
            <a:endParaRPr lang="en-GB" sz="2000" dirty="0" smtClean="0">
              <a:latin typeface="Arial"/>
              <a:cs typeface="Arial"/>
            </a:endParaRPr>
          </a:p>
          <a:p>
            <a:pPr marL="0" indent="0">
              <a:defRPr/>
            </a:pPr>
            <a:r>
              <a:rPr lang="en-US" sz="2000" dirty="0" smtClean="0">
                <a:latin typeface="Arial"/>
                <a:cs typeface="Arial"/>
              </a:rPr>
              <a:t>Changes in the way information is used and managed</a:t>
            </a:r>
            <a:endParaRPr lang="en-GB" sz="2000" dirty="0" smtClean="0">
              <a:latin typeface="Arial"/>
              <a:cs typeface="Arial"/>
            </a:endParaRPr>
          </a:p>
          <a:p>
            <a:pPr marL="0" indent="0">
              <a:defRPr/>
            </a:pPr>
            <a:r>
              <a:rPr lang="en-US" sz="2000" dirty="0" smtClean="0">
                <a:latin typeface="Arial"/>
                <a:cs typeface="Arial"/>
              </a:rPr>
              <a:t>New paradigms for scholarship and access</a:t>
            </a:r>
            <a:endParaRPr lang="en-GB" sz="2000" dirty="0" smtClean="0">
              <a:latin typeface="Arial"/>
              <a:cs typeface="Arial"/>
            </a:endParaRPr>
          </a:p>
          <a:p>
            <a:pPr marL="0" indent="0">
              <a:defRPr/>
            </a:pPr>
            <a:r>
              <a:rPr lang="en-US" sz="2000" dirty="0" smtClean="0">
                <a:latin typeface="Arial"/>
                <a:cs typeface="Arial"/>
              </a:rPr>
              <a:t>New business models </a:t>
            </a:r>
            <a:endParaRPr lang="en-GB" sz="2000" dirty="0" smtClean="0">
              <a:latin typeface="Arial"/>
              <a:cs typeface="Arial"/>
            </a:endParaRPr>
          </a:p>
          <a:p>
            <a:pPr lvl="1">
              <a:buFont typeface="Arial" charset="0"/>
              <a:buChar char="•"/>
              <a:defRPr/>
            </a:pPr>
            <a:r>
              <a:rPr lang="en-US" sz="1600" dirty="0" smtClean="0">
                <a:latin typeface="Arial"/>
                <a:cs typeface="Arial"/>
              </a:rPr>
              <a:t>What are the costs and benefits of digital collections? </a:t>
            </a:r>
            <a:endParaRPr lang="en-GB" sz="1600" dirty="0" smtClean="0">
              <a:latin typeface="Arial"/>
              <a:cs typeface="Arial"/>
            </a:endParaRPr>
          </a:p>
          <a:p>
            <a:pPr lvl="1">
              <a:buFont typeface="Arial" charset="0"/>
              <a:buChar char="•"/>
              <a:defRPr/>
            </a:pPr>
            <a:r>
              <a:rPr lang="en-US" sz="1600" dirty="0" smtClean="0">
                <a:latin typeface="Arial"/>
                <a:cs typeface="Arial"/>
              </a:rPr>
              <a:t>Indirect costs savings from digital delivery of services?</a:t>
            </a:r>
            <a:endParaRPr lang="en-GB" sz="1600" dirty="0" smtClean="0">
              <a:latin typeface="Arial"/>
              <a:cs typeface="Arial"/>
            </a:endParaRPr>
          </a:p>
          <a:p>
            <a:pPr lvl="1">
              <a:buFont typeface="Arial" charset="0"/>
              <a:buChar char="•"/>
              <a:defRPr/>
            </a:pPr>
            <a:r>
              <a:rPr lang="en-US" sz="1600" dirty="0" smtClean="0">
                <a:latin typeface="Arial"/>
                <a:cs typeface="Arial"/>
              </a:rPr>
              <a:t>What are the increased costs of digital access and preservation? </a:t>
            </a:r>
            <a:endParaRPr lang="en-GB" sz="1600" dirty="0" smtClean="0">
              <a:latin typeface="Arial"/>
              <a:cs typeface="Arial"/>
            </a:endParaRPr>
          </a:p>
          <a:p>
            <a:pPr marL="0" indent="0">
              <a:defRPr/>
            </a:pPr>
            <a:r>
              <a:rPr lang="en-US" sz="2000" dirty="0" smtClean="0">
                <a:latin typeface="Arial"/>
                <a:cs typeface="Arial"/>
              </a:rPr>
              <a:t>Building an evidence base for economic ‘value’ of digital collections</a:t>
            </a:r>
          </a:p>
          <a:p>
            <a:pPr marL="228600" lvl="1" indent="0">
              <a:buFontTx/>
              <a:buChar char="•"/>
            </a:pPr>
            <a:r>
              <a:rPr lang="en-US" sz="1600" dirty="0" smtClean="0">
                <a:latin typeface="Arial" charset="0"/>
                <a:ea typeface="Arial" charset="0"/>
                <a:cs typeface="Arial" charset="0"/>
              </a:rPr>
              <a:t>Increased potential through infrastructure initiatives, linked data, etc </a:t>
            </a:r>
            <a:endParaRPr lang="en-GB" sz="1600" dirty="0" smtClean="0">
              <a:latin typeface="Arial" charset="0"/>
              <a:ea typeface="Arial" charset="0"/>
              <a:cs typeface="Arial" charset="0"/>
            </a:endParaRPr>
          </a:p>
          <a:p>
            <a:pPr marL="228600" lvl="1" indent="0">
              <a:buFontTx/>
              <a:buChar char="•"/>
            </a:pPr>
            <a:r>
              <a:rPr lang="en-US" sz="1600" dirty="0" smtClean="0">
                <a:latin typeface="Arial" charset="0"/>
                <a:ea typeface="Arial" charset="0"/>
                <a:cs typeface="Arial" charset="0"/>
              </a:rPr>
              <a:t>Increasing pressure on funding for digital collections</a:t>
            </a:r>
            <a:endParaRPr lang="en-GB" sz="1600" dirty="0" smtClean="0">
              <a:latin typeface="Arial" charset="0"/>
              <a:ea typeface="Arial" charset="0"/>
              <a:cs typeface="Arial" charset="0"/>
            </a:endParaRPr>
          </a:p>
          <a:p>
            <a:pPr marL="228600" lvl="1" indent="0">
              <a:buFontTx/>
              <a:buChar char="•"/>
            </a:pPr>
            <a:r>
              <a:rPr lang="en-US" sz="1600" dirty="0" smtClean="0">
                <a:latin typeface="Arial" charset="0"/>
                <a:ea typeface="Arial" charset="0"/>
                <a:cs typeface="Arial" charset="0"/>
              </a:rPr>
              <a:t>Making the case for protecting existing digital heritage, and for new digitization </a:t>
            </a:r>
            <a:endParaRPr lang="en-US" sz="2000" dirty="0" smtClean="0">
              <a:latin typeface="Arial"/>
              <a:cs typeface="Arial"/>
            </a:endParaRPr>
          </a:p>
          <a:p>
            <a:pPr marL="0" indent="0">
              <a:defRPr/>
            </a:pPr>
            <a:r>
              <a:rPr lang="en-US" sz="2000" dirty="0" smtClean="0">
                <a:latin typeface="Arial"/>
                <a:cs typeface="Arial"/>
              </a:rPr>
              <a:t>Policy and rights issues</a:t>
            </a:r>
          </a:p>
          <a:p>
            <a:pPr marL="228600" lvl="1" indent="0">
              <a:buFontTx/>
              <a:buChar char="•"/>
            </a:pPr>
            <a:r>
              <a:rPr lang="en-US" sz="1600" dirty="0" smtClean="0">
                <a:latin typeface="Arial" charset="0"/>
                <a:ea typeface="Arial" charset="0"/>
                <a:cs typeface="Arial" charset="0"/>
              </a:rPr>
              <a:t>Freely available digital content? </a:t>
            </a:r>
          </a:p>
          <a:p>
            <a:pPr marL="228600" lvl="1" indent="0">
              <a:buFontTx/>
              <a:buChar char="•"/>
            </a:pPr>
            <a:r>
              <a:rPr lang="en-US" sz="1600" dirty="0" smtClean="0">
                <a:latin typeface="Arial" charset="0"/>
                <a:ea typeface="Arial" charset="0"/>
                <a:cs typeface="Arial" charset="0"/>
              </a:rPr>
              <a:t>Enhancement and re-use of existing content</a:t>
            </a:r>
          </a:p>
          <a:p>
            <a:pPr marL="228600" lvl="1" indent="0">
              <a:buFontTx/>
              <a:buChar char="•"/>
            </a:pPr>
            <a:r>
              <a:rPr lang="en-US" sz="1600" dirty="0" smtClean="0">
                <a:latin typeface="Arial" charset="0"/>
                <a:ea typeface="Arial" charset="0"/>
                <a:cs typeface="Arial" charset="0"/>
              </a:rPr>
              <a:t>Ensuring that licensing ensures broadest scholarly use</a:t>
            </a:r>
          </a:p>
          <a:p>
            <a:pPr marL="228600" lvl="1" indent="0">
              <a:buFontTx/>
              <a:buChar char="•"/>
            </a:pPr>
            <a:r>
              <a:rPr lang="en-GB" sz="1600" dirty="0" smtClean="0">
                <a:solidFill>
                  <a:srgbClr val="000000"/>
                </a:solidFill>
                <a:latin typeface="Arial" charset="0"/>
                <a:ea typeface="Arial" charset="0"/>
                <a:cs typeface="Arial" charset="0"/>
              </a:rPr>
              <a:t>Use of digital resources often unanticipated at the outset; they have value for different communities and disciplines than originally intended</a:t>
            </a:r>
            <a:endParaRPr lang="en-GB" sz="1600" dirty="0" smtClean="0">
              <a:latin typeface="Arial" charset="0"/>
              <a:ea typeface="Arial" charset="0"/>
              <a:cs typeface="Arial" charset="0"/>
            </a:endParaRPr>
          </a:p>
          <a:p>
            <a:pPr marL="0" indent="0">
              <a:defRPr/>
            </a:pPr>
            <a:endParaRPr lang="en-GB" sz="1600" dirty="0" smtClean="0">
              <a:latin typeface="Arial"/>
              <a:cs typeface="Arial"/>
            </a:endParaRPr>
          </a:p>
          <a:p>
            <a:pPr>
              <a:buFontTx/>
              <a:buNone/>
              <a:defRPr/>
            </a:pPr>
            <a:endParaRPr lang="en-US" sz="1600" dirty="0" smtClean="0">
              <a:latin typeface="Arial" charset="0"/>
              <a:ea typeface="Arial" charset="0"/>
              <a:cs typeface="Arial" charset="0"/>
            </a:endParaRPr>
          </a:p>
        </p:txBody>
      </p:sp>
      <p:sp>
        <p:nvSpPr>
          <p:cNvPr id="39940" name="Slide Number Placeholder 3"/>
          <p:cNvSpPr>
            <a:spLocks noGrp="1"/>
          </p:cNvSpPr>
          <p:nvPr>
            <p:ph type="sldNum" sz="quarter" idx="10"/>
          </p:nvPr>
        </p:nvSpPr>
        <p:spPr>
          <a:noFill/>
        </p:spPr>
        <p:txBody>
          <a:bodyPr/>
          <a:lstStyle/>
          <a:p>
            <a:fld id="{12C2D9A9-41B2-8447-92AE-06B058585247}" type="slidenum">
              <a:rPr lang="en-GB" smtClean="0"/>
              <a:pPr/>
              <a:t>6</a:t>
            </a:fld>
            <a:endParaRPr lang="en-GB"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p:spPr>
        <p:txBody>
          <a:bodyPr/>
          <a:lstStyle/>
          <a:p>
            <a:fld id="{5BE946FA-8234-344A-A102-177ABF061B21}" type="slidenum">
              <a:rPr lang="en-GB" smtClean="0"/>
              <a:pPr/>
              <a:t>7</a:t>
            </a:fld>
            <a:endParaRPr lang="en-GB" smtClean="0"/>
          </a:p>
        </p:txBody>
      </p:sp>
      <p:pic>
        <p:nvPicPr>
          <p:cNvPr id="62467" name="Picture 4"/>
          <p:cNvPicPr>
            <a:picLocks noChangeAspect="1"/>
          </p:cNvPicPr>
          <p:nvPr/>
        </p:nvPicPr>
        <p:blipFill>
          <a:blip r:embed="rId3"/>
          <a:srcRect/>
          <a:stretch>
            <a:fillRect/>
          </a:stretch>
        </p:blipFill>
        <p:spPr bwMode="auto">
          <a:xfrm>
            <a:off x="0" y="3124200"/>
            <a:ext cx="3189288" cy="3429000"/>
          </a:xfrm>
          <a:prstGeom prst="rect">
            <a:avLst/>
          </a:prstGeom>
          <a:noFill/>
          <a:ln w="9525">
            <a:noFill/>
            <a:miter lim="800000"/>
            <a:headEnd/>
            <a:tailEnd/>
          </a:ln>
        </p:spPr>
      </p:pic>
      <p:sp>
        <p:nvSpPr>
          <p:cNvPr id="62469" name="Rectangle 7"/>
          <p:cNvSpPr>
            <a:spLocks noChangeArrowheads="1"/>
          </p:cNvSpPr>
          <p:nvPr/>
        </p:nvSpPr>
        <p:spPr bwMode="auto">
          <a:xfrm>
            <a:off x="228600" y="228600"/>
            <a:ext cx="7315200" cy="1200328"/>
          </a:xfrm>
          <a:prstGeom prst="rect">
            <a:avLst/>
          </a:prstGeom>
          <a:noFill/>
          <a:ln w="9525">
            <a:noFill/>
            <a:miter lim="800000"/>
            <a:headEnd/>
            <a:tailEnd/>
          </a:ln>
        </p:spPr>
        <p:txBody>
          <a:bodyPr wrap="square">
            <a:prstTxWarp prst="textNoShape">
              <a:avLst/>
            </a:prstTxWarp>
            <a:spAutoFit/>
          </a:bodyPr>
          <a:lstStyle/>
          <a:p>
            <a:r>
              <a:rPr lang="en-US" b="1" dirty="0" smtClean="0">
                <a:latin typeface="Arial" charset="0"/>
                <a:ea typeface="Arial" charset="0"/>
                <a:cs typeface="Arial" charset="0"/>
              </a:rPr>
              <a:t>Reusing and Linking </a:t>
            </a:r>
            <a:r>
              <a:rPr lang="en-US" b="1" dirty="0">
                <a:latin typeface="Arial" charset="0"/>
                <a:ea typeface="Arial" charset="0"/>
                <a:cs typeface="Arial" charset="0"/>
              </a:rPr>
              <a:t>data</a:t>
            </a:r>
            <a:r>
              <a:rPr lang="en-US" b="1" dirty="0" smtClean="0">
                <a:latin typeface="Arial" charset="0"/>
                <a:ea typeface="Arial" charset="0"/>
                <a:cs typeface="Arial" charset="0"/>
              </a:rPr>
              <a:t> </a:t>
            </a:r>
          </a:p>
          <a:p>
            <a:r>
              <a:rPr lang="en-US" b="1" dirty="0" smtClean="0">
                <a:latin typeface="Arial" charset="0"/>
                <a:ea typeface="Arial" charset="0"/>
                <a:cs typeface="Arial" charset="0"/>
              </a:rPr>
              <a:t>from </a:t>
            </a:r>
            <a:r>
              <a:rPr lang="en-US" b="1" dirty="0">
                <a:latin typeface="Arial" charset="0"/>
                <a:ea typeface="Arial" charset="0"/>
                <a:cs typeface="Arial" charset="0"/>
              </a:rPr>
              <a:t>disparate sources </a:t>
            </a:r>
            <a:endParaRPr lang="en-US" b="1" dirty="0" smtClean="0">
              <a:latin typeface="Arial" charset="0"/>
              <a:ea typeface="Arial" charset="0"/>
              <a:cs typeface="Arial" charset="0"/>
            </a:endParaRPr>
          </a:p>
          <a:p>
            <a:r>
              <a:rPr lang="en-US" dirty="0" smtClean="0">
                <a:latin typeface="Arial" charset="0"/>
                <a:ea typeface="Arial" charset="0"/>
                <a:cs typeface="Arial" charset="0"/>
              </a:rPr>
              <a:t>TNA</a:t>
            </a:r>
            <a:r>
              <a:rPr lang="en-US" dirty="0">
                <a:latin typeface="Arial" charset="0"/>
                <a:ea typeface="Arial" charset="0"/>
                <a:cs typeface="Arial" charset="0"/>
              </a:rPr>
              <a:t>, Met Office,</a:t>
            </a:r>
            <a:r>
              <a:rPr lang="en-US" dirty="0" smtClean="0">
                <a:latin typeface="Arial" charset="0"/>
                <a:ea typeface="Arial" charset="0"/>
                <a:cs typeface="Arial" charset="0"/>
              </a:rPr>
              <a:t> KCL, Oxford</a:t>
            </a:r>
            <a:endParaRPr lang="en-US" dirty="0">
              <a:latin typeface="Arial" charset="0"/>
              <a:ea typeface="Arial" charset="0"/>
              <a:cs typeface="Arial" charset="0"/>
            </a:endParaRPr>
          </a:p>
        </p:txBody>
      </p:sp>
      <p:pic>
        <p:nvPicPr>
          <p:cNvPr id="62470" name="Picture 10" descr="Screen shot 2010-09-07 at 23.04.23.png"/>
          <p:cNvPicPr>
            <a:picLocks noChangeAspect="1"/>
          </p:cNvPicPr>
          <p:nvPr/>
        </p:nvPicPr>
        <p:blipFill>
          <a:blip r:embed="rId4"/>
          <a:srcRect/>
          <a:stretch>
            <a:fillRect/>
          </a:stretch>
        </p:blipFill>
        <p:spPr bwMode="auto">
          <a:xfrm>
            <a:off x="152400" y="2133600"/>
            <a:ext cx="2870200" cy="838200"/>
          </a:xfrm>
          <a:prstGeom prst="rect">
            <a:avLst/>
          </a:prstGeom>
          <a:noFill/>
          <a:ln w="9525">
            <a:noFill/>
            <a:miter lim="800000"/>
            <a:headEnd/>
            <a:tailEnd/>
          </a:ln>
        </p:spPr>
      </p:pic>
      <p:pic>
        <p:nvPicPr>
          <p:cNvPr id="62471" name="Picture 11" descr="Screen shot 2010-09-07 at 23.05.49.png"/>
          <p:cNvPicPr>
            <a:picLocks noChangeAspect="1"/>
          </p:cNvPicPr>
          <p:nvPr/>
        </p:nvPicPr>
        <p:blipFill>
          <a:blip r:embed="rId5"/>
          <a:srcRect/>
          <a:stretch>
            <a:fillRect/>
          </a:stretch>
        </p:blipFill>
        <p:spPr bwMode="auto">
          <a:xfrm>
            <a:off x="3048000" y="3429000"/>
            <a:ext cx="5892800" cy="3175000"/>
          </a:xfrm>
          <a:prstGeom prst="rect">
            <a:avLst/>
          </a:prstGeom>
          <a:noFill/>
          <a:ln w="9525">
            <a:noFill/>
            <a:miter lim="800000"/>
            <a:headEnd/>
            <a:tailEnd/>
          </a:ln>
        </p:spPr>
      </p:pic>
      <p:sp>
        <p:nvSpPr>
          <p:cNvPr id="62472" name="Oval 12"/>
          <p:cNvSpPr>
            <a:spLocks noChangeArrowheads="1"/>
          </p:cNvSpPr>
          <p:nvPr/>
        </p:nvSpPr>
        <p:spPr bwMode="auto">
          <a:xfrm>
            <a:off x="3810000" y="4191000"/>
            <a:ext cx="685800" cy="685800"/>
          </a:xfrm>
          <a:prstGeom prst="ellipse">
            <a:avLst/>
          </a:prstGeom>
          <a:solidFill>
            <a:srgbClr val="006982">
              <a:alpha val="0"/>
            </a:srgbClr>
          </a:solidFill>
          <a:ln w="28575">
            <a:solidFill>
              <a:srgbClr val="FF1960"/>
            </a:solidFill>
            <a:round/>
            <a:headEnd/>
            <a:tailEnd/>
          </a:ln>
        </p:spPr>
        <p:txBody>
          <a:bodyPr>
            <a:prstTxWarp prst="textNoShape">
              <a:avLst/>
            </a:prstTxWarp>
          </a:bodyPr>
          <a:lstStyle/>
          <a:p>
            <a:endParaRPr lang="en-US"/>
          </a:p>
        </p:txBody>
      </p:sp>
      <p:cxnSp>
        <p:nvCxnSpPr>
          <p:cNvPr id="62473" name="Straight Arrow Connector 14"/>
          <p:cNvCxnSpPr>
            <a:cxnSpLocks noChangeShapeType="1"/>
            <a:stCxn id="62472" idx="2"/>
          </p:cNvCxnSpPr>
          <p:nvPr/>
        </p:nvCxnSpPr>
        <p:spPr bwMode="auto">
          <a:xfrm rot="10800000" flipV="1">
            <a:off x="533400" y="4533900"/>
            <a:ext cx="3276600" cy="342900"/>
          </a:xfrm>
          <a:prstGeom prst="straightConnector1">
            <a:avLst/>
          </a:prstGeom>
          <a:noFill/>
          <a:ln w="28575">
            <a:solidFill>
              <a:srgbClr val="FF1960"/>
            </a:solidFill>
            <a:round/>
            <a:headEnd/>
            <a:tailEnd type="arrow" w="med" len="med"/>
          </a:ln>
        </p:spPr>
      </p:cxnSp>
      <p:pic>
        <p:nvPicPr>
          <p:cNvPr id="10" name="Picture 9" descr="Screen shot 2011-04-01 at 11.58.40 AM.png"/>
          <p:cNvPicPr>
            <a:picLocks noChangeAspect="1"/>
          </p:cNvPicPr>
          <p:nvPr/>
        </p:nvPicPr>
        <p:blipFill>
          <a:blip r:embed="rId6"/>
          <a:stretch>
            <a:fillRect/>
          </a:stretch>
        </p:blipFill>
        <p:spPr>
          <a:xfrm>
            <a:off x="4692650" y="0"/>
            <a:ext cx="4451350" cy="3171127"/>
          </a:xfrm>
          <a:prstGeom prst="rect">
            <a:avLst/>
          </a:prstGeom>
        </p:spPr>
      </p:pic>
      <p:sp>
        <p:nvSpPr>
          <p:cNvPr id="11" name="Oval 12"/>
          <p:cNvSpPr>
            <a:spLocks noChangeArrowheads="1"/>
          </p:cNvSpPr>
          <p:nvPr/>
        </p:nvSpPr>
        <p:spPr bwMode="auto">
          <a:xfrm>
            <a:off x="5257800" y="4343400"/>
            <a:ext cx="685800" cy="685800"/>
          </a:xfrm>
          <a:prstGeom prst="ellipse">
            <a:avLst/>
          </a:prstGeom>
          <a:solidFill>
            <a:srgbClr val="006982">
              <a:alpha val="0"/>
            </a:srgbClr>
          </a:solidFill>
          <a:ln w="28575">
            <a:solidFill>
              <a:srgbClr val="FF1960"/>
            </a:solidFill>
            <a:round/>
            <a:headEnd/>
            <a:tailEnd/>
          </a:ln>
        </p:spPr>
        <p:txBody>
          <a:bodyPr>
            <a:prstTxWarp prst="textNoShape">
              <a:avLst/>
            </a:prstTxWarp>
          </a:bodyPr>
          <a:lstStyle/>
          <a:p>
            <a:endParaRPr lang="en-US"/>
          </a:p>
        </p:txBody>
      </p:sp>
      <p:cxnSp>
        <p:nvCxnSpPr>
          <p:cNvPr id="12" name="Straight Arrow Connector 14"/>
          <p:cNvCxnSpPr>
            <a:cxnSpLocks noChangeShapeType="1"/>
          </p:cNvCxnSpPr>
          <p:nvPr/>
        </p:nvCxnSpPr>
        <p:spPr bwMode="auto">
          <a:xfrm rot="5400000">
            <a:off x="5124450" y="3028950"/>
            <a:ext cx="1638300" cy="762000"/>
          </a:xfrm>
          <a:prstGeom prst="straightConnector1">
            <a:avLst/>
          </a:prstGeom>
          <a:noFill/>
          <a:ln w="28575">
            <a:solidFill>
              <a:srgbClr val="FF1960"/>
            </a:solidFill>
            <a:round/>
            <a:headEnd/>
            <a:tailEnd type="arrow" w="med" len="me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idx="4294967295"/>
          </p:nvPr>
        </p:nvSpPr>
        <p:spPr bwMode="auto">
          <a:xfrm>
            <a:off x="0" y="0"/>
            <a:ext cx="9144000" cy="1066800"/>
          </a:xfrm>
          <a:prstGeom prst="rect">
            <a:avLst/>
          </a:prstGeom>
          <a:noFill/>
          <a:ln>
            <a:miter lim="800000"/>
            <a:headEnd/>
            <a:tailEnd/>
          </a:ln>
        </p:spPr>
        <p:txBody>
          <a:bodyPr>
            <a:prstTxWarp prst="textNoShape">
              <a:avLst/>
            </a:prstTxWarp>
          </a:bodyPr>
          <a:lstStyle/>
          <a:p>
            <a:pPr eaLnBrk="1" hangingPunct="1">
              <a:lnSpc>
                <a:spcPct val="101000"/>
              </a:lnSpc>
            </a:pPr>
            <a:r>
              <a:rPr lang="en-GB" sz="3600" dirty="0" smtClean="0">
                <a:solidFill>
                  <a:srgbClr val="000000"/>
                </a:solidFill>
                <a:latin typeface="Arial" charset="0"/>
                <a:ea typeface="Arial" charset="0"/>
                <a:cs typeface="Arial" charset="0"/>
              </a:rPr>
              <a:t>Valuable resources enable creativity and research</a:t>
            </a:r>
            <a:endParaRPr lang="en-US" sz="3600" dirty="0" smtClean="0">
              <a:solidFill>
                <a:srgbClr val="000000"/>
              </a:solidFill>
              <a:latin typeface="Arial" charset="0"/>
              <a:ea typeface="Arial" charset="0"/>
              <a:cs typeface="Arial" charset="0"/>
            </a:endParaRPr>
          </a:p>
        </p:txBody>
      </p:sp>
      <p:sp>
        <p:nvSpPr>
          <p:cNvPr id="68611" name="Rectangle 3"/>
          <p:cNvSpPr>
            <a:spLocks noGrp="1" noChangeArrowheads="1"/>
          </p:cNvSpPr>
          <p:nvPr>
            <p:ph type="subTitle" idx="4294967295"/>
          </p:nvPr>
        </p:nvSpPr>
        <p:spPr bwMode="auto">
          <a:xfrm>
            <a:off x="0" y="1066800"/>
            <a:ext cx="9144000" cy="5257800"/>
          </a:xfrm>
          <a:prstGeom prst="rect">
            <a:avLst/>
          </a:prstGeom>
          <a:noFill/>
          <a:ln>
            <a:miter lim="800000"/>
            <a:headEnd/>
            <a:tailEnd/>
          </a:ln>
        </p:spPr>
        <p:txBody>
          <a:bodyPr>
            <a:prstTxWarp prst="textNoShape">
              <a:avLst/>
            </a:prstTxWarp>
          </a:bodyPr>
          <a:lstStyle/>
          <a:p>
            <a:pPr>
              <a:lnSpc>
                <a:spcPct val="121000"/>
              </a:lnSpc>
            </a:pPr>
            <a:r>
              <a:rPr lang="en-US" sz="2000" dirty="0" smtClean="0">
                <a:solidFill>
                  <a:srgbClr val="000000"/>
                </a:solidFill>
                <a:latin typeface="Arial" charset="0"/>
                <a:ea typeface="Arial" charset="0"/>
                <a:cs typeface="Arial" charset="0"/>
              </a:rPr>
              <a:t>Support the ‘scholarly primitives’:</a:t>
            </a:r>
          </a:p>
          <a:p>
            <a:pPr lvl="1">
              <a:lnSpc>
                <a:spcPct val="121000"/>
              </a:lnSpc>
              <a:buFont typeface="Arial" charset="0"/>
              <a:buChar char="•"/>
            </a:pPr>
            <a:r>
              <a:rPr lang="en-US" sz="1600" dirty="0" smtClean="0">
                <a:solidFill>
                  <a:srgbClr val="000000"/>
                </a:solidFill>
                <a:latin typeface="Arial" charset="0"/>
                <a:ea typeface="Arial" charset="0"/>
                <a:cs typeface="Arial" charset="0"/>
              </a:rPr>
              <a:t>Discovering, annotating, comparing, referring, sampling, illustrating, and representing digital content (</a:t>
            </a:r>
            <a:r>
              <a:rPr lang="en-US" sz="1600" dirty="0" err="1" smtClean="0">
                <a:solidFill>
                  <a:srgbClr val="000000"/>
                </a:solidFill>
                <a:latin typeface="Arial" charset="0"/>
                <a:ea typeface="Arial" charset="0"/>
                <a:cs typeface="Arial" charset="0"/>
              </a:rPr>
              <a:t>Unsworth</a:t>
            </a:r>
            <a:r>
              <a:rPr lang="en-US" sz="1600" dirty="0" smtClean="0">
                <a:solidFill>
                  <a:srgbClr val="000000"/>
                </a:solidFill>
                <a:latin typeface="Arial" charset="0"/>
                <a:ea typeface="Arial" charset="0"/>
                <a:cs typeface="Arial" charset="0"/>
              </a:rPr>
              <a:t>, 2000)</a:t>
            </a:r>
          </a:p>
          <a:p>
            <a:pPr lvl="1">
              <a:lnSpc>
                <a:spcPct val="121000"/>
              </a:lnSpc>
              <a:buFont typeface="Arial" charset="0"/>
              <a:buChar char="•"/>
            </a:pPr>
            <a:r>
              <a:rPr lang="en-US" sz="1600" dirty="0" smtClean="0">
                <a:solidFill>
                  <a:srgbClr val="000000"/>
                </a:solidFill>
                <a:latin typeface="Arial" charset="0"/>
                <a:ea typeface="Arial" charset="0"/>
                <a:cs typeface="Arial" charset="0"/>
              </a:rPr>
              <a:t>Include text analysis and mining, image analysis, motion capture and analysis, quantitative and qualitative data analysis…</a:t>
            </a:r>
            <a:r>
              <a:rPr lang="en-US" sz="2000" dirty="0" smtClean="0">
                <a:solidFill>
                  <a:srgbClr val="000000"/>
                </a:solidFill>
                <a:latin typeface="Arial" charset="0"/>
                <a:ea typeface="King's" charset="0"/>
                <a:cs typeface="King's" charset="0"/>
              </a:rPr>
              <a:t> </a:t>
            </a:r>
            <a:endParaRPr lang="en-GB" sz="2000" dirty="0" smtClean="0">
              <a:solidFill>
                <a:srgbClr val="000000"/>
              </a:solidFill>
              <a:latin typeface="Arial" charset="0"/>
              <a:ea typeface="King's" charset="0"/>
              <a:cs typeface="King's" charset="0"/>
            </a:endParaRPr>
          </a:p>
          <a:p>
            <a:pPr eaLnBrk="1" hangingPunct="1"/>
            <a:r>
              <a:rPr lang="en-US" sz="2000" dirty="0" smtClean="0">
                <a:solidFill>
                  <a:srgbClr val="000000"/>
                </a:solidFill>
                <a:latin typeface="Arial" charset="0"/>
                <a:ea typeface="King's" charset="0"/>
                <a:cs typeface="King's" charset="0"/>
              </a:rPr>
              <a:t>The best resources have been developed in such a way that their use and re-use has been anticipated at the outset, </a:t>
            </a:r>
            <a:endParaRPr lang="en-GB" sz="2000" dirty="0" smtClean="0">
              <a:solidFill>
                <a:srgbClr val="000000"/>
              </a:solidFill>
              <a:latin typeface="Arial" charset="0"/>
              <a:ea typeface="King's" charset="0"/>
              <a:cs typeface="King's" charset="0"/>
            </a:endParaRPr>
          </a:p>
          <a:p>
            <a:pPr eaLnBrk="1" hangingPunct="1"/>
            <a:r>
              <a:rPr lang="en-US" sz="2000" dirty="0" smtClean="0">
                <a:solidFill>
                  <a:srgbClr val="000000"/>
                </a:solidFill>
                <a:latin typeface="Arial" charset="0"/>
                <a:ea typeface="King's" charset="0"/>
                <a:cs typeface="King's" charset="0"/>
              </a:rPr>
              <a:t>Digital collections that have been developed in formats that are not “open” are far less likely to be re-used for teaching or research. </a:t>
            </a:r>
            <a:endParaRPr lang="en-GB" sz="2000" dirty="0" smtClean="0">
              <a:solidFill>
                <a:srgbClr val="000000"/>
              </a:solidFill>
              <a:latin typeface="Arial" charset="0"/>
              <a:ea typeface="King's" charset="0"/>
              <a:cs typeface="King's" charset="0"/>
            </a:endParaRPr>
          </a:p>
          <a:p>
            <a:pPr lvl="1" eaLnBrk="1" hangingPunct="1"/>
            <a:r>
              <a:rPr lang="en-GB" sz="1600" dirty="0" smtClean="0">
                <a:solidFill>
                  <a:srgbClr val="000000"/>
                </a:solidFill>
                <a:latin typeface="Arial" charset="0"/>
                <a:ea typeface="King's" charset="0"/>
                <a:cs typeface="King's" charset="0"/>
              </a:rPr>
              <a:t>Publicly-funded research data are a  public good, produced in the public interest</a:t>
            </a:r>
          </a:p>
          <a:p>
            <a:pPr lvl="1" eaLnBrk="1" hangingPunct="1"/>
            <a:r>
              <a:rPr lang="en-GB" sz="1600" dirty="0" smtClean="0">
                <a:solidFill>
                  <a:srgbClr val="000000"/>
                </a:solidFill>
                <a:latin typeface="Arial" charset="0"/>
                <a:ea typeface="King's" charset="0"/>
                <a:cs typeface="King's" charset="0"/>
              </a:rPr>
              <a:t>Publicly-funded research data should be openly available to the maximum extent possible</a:t>
            </a:r>
          </a:p>
          <a:p>
            <a:pPr eaLnBrk="1" hangingPunct="1">
              <a:lnSpc>
                <a:spcPct val="90000"/>
              </a:lnSpc>
              <a:buClr>
                <a:schemeClr val="tx2"/>
              </a:buClr>
              <a:buFont typeface="Arial" charset="0"/>
              <a:buNone/>
            </a:pPr>
            <a:r>
              <a:rPr lang="en-US" sz="2000" dirty="0" smtClean="0">
                <a:solidFill>
                  <a:srgbClr val="000000"/>
                </a:solidFill>
                <a:latin typeface="Arial" charset="0"/>
                <a:ea typeface="Arial" charset="0"/>
                <a:cs typeface="Arial" charset="0"/>
              </a:rPr>
              <a:t>	</a:t>
            </a:r>
            <a:r>
              <a:rPr lang="en-US" sz="1600" dirty="0" smtClean="0">
                <a:solidFill>
                  <a:srgbClr val="000000"/>
                </a:solidFill>
                <a:latin typeface="Arial" charset="0"/>
                <a:ea typeface="Arial" charset="0"/>
                <a:cs typeface="Arial" charset="0"/>
              </a:rPr>
              <a:t>‘The new research that has been enabled by ICT…has depended upon the development of new kinds of resources, such as large corpora in literary, linguistic, musicological, and television and film studies domains, the digitization and digital-encoded representation of materials in classics, history, literature and history of art, and the creation of databases in archaeology and the performing arts. This recognition that the future generations of scholarship in the arts and humanities will depend upon the accessibility of a vast array of digital resources in digital form is becoming more widespread’ (Hockey and Ross, 2008)</a:t>
            </a:r>
            <a:endParaRPr lang="en-GB" sz="1600" dirty="0" smtClean="0">
              <a:solidFill>
                <a:srgbClr val="000000"/>
              </a:solidFill>
              <a:latin typeface="Arial" charset="0"/>
              <a:ea typeface="Arial"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ing's (advanced) 2">
  <a:themeElements>
    <a:clrScheme name="">
      <a:dk1>
        <a:srgbClr val="000000"/>
      </a:dk1>
      <a:lt1>
        <a:srgbClr val="D6F0F6"/>
      </a:lt1>
      <a:dk2>
        <a:srgbClr val="065981"/>
      </a:dk2>
      <a:lt2>
        <a:srgbClr val="FFFFFF"/>
      </a:lt2>
      <a:accent1>
        <a:srgbClr val="8088BF"/>
      </a:accent1>
      <a:accent2>
        <a:srgbClr val="D16EB4"/>
      </a:accent2>
      <a:accent3>
        <a:srgbClr val="E8F6FA"/>
      </a:accent3>
      <a:accent4>
        <a:srgbClr val="000000"/>
      </a:accent4>
      <a:accent5>
        <a:srgbClr val="C0C3DC"/>
      </a:accent5>
      <a:accent6>
        <a:srgbClr val="BD63A3"/>
      </a:accent6>
      <a:hlink>
        <a:srgbClr val="B3B8D9"/>
      </a:hlink>
      <a:folHlink>
        <a:srgbClr val="E3A8D2"/>
      </a:folHlink>
    </a:clrScheme>
    <a:fontScheme name="King's (advanced) 2">
      <a:majorFont>
        <a:latin typeface="Kings Caslon Display"/>
        <a:ea typeface=""/>
        <a:cs typeface=""/>
      </a:majorFont>
      <a:minorFont>
        <a:latin typeface="KingsBureauGrot FiveO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charset="0"/>
          </a:defRPr>
        </a:defPPr>
      </a:lstStyle>
    </a:lnDef>
  </a:objectDefaults>
  <a:extraClrSchemeLst>
    <a:extraClrScheme>
      <a:clrScheme name="King's (advanc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ing's (advanc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ing's (advanc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ing's (advanc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ing's (advanc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ing's (advanc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ing's (advanc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Settings\sheila\Local Settings\Temporary Internet Files\OLK75\King's (advanced) 2.pot</Template>
  <TotalTime>10034</TotalTime>
  <Words>970</Words>
  <Application>Microsoft Office PowerPoint</Application>
  <PresentationFormat>On-screen Show (4:3)</PresentationFormat>
  <Paragraphs>168</Paragraphs>
  <Slides>8</Slides>
  <Notes>8</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King's (advanced) 2</vt:lpstr>
      <vt:lpstr>Office Theme</vt:lpstr>
      <vt:lpstr>Digital Collections: Use, Value and Impact</vt:lpstr>
      <vt:lpstr>Digital Collections and the NLW</vt:lpstr>
      <vt:lpstr>Digital Collections and the NLW</vt:lpstr>
      <vt:lpstr>Digital Collections: Research Development and Collaboration</vt:lpstr>
      <vt:lpstr>Researching Digital Collections: Use, Value and Impact</vt:lpstr>
      <vt:lpstr>Digital Collections: Emerging Issues</vt:lpstr>
      <vt:lpstr>PowerPoint Presentation</vt:lpstr>
      <vt:lpstr>Valuable resources enable creativity and research</vt:lpstr>
    </vt:vector>
  </TitlesOfParts>
  <Company>Arts and Humanities Data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King’s College London</dc:title>
  <dc:creator>Sheila Anderson</dc:creator>
  <dc:description>developed by Operandi Limited</dc:description>
  <cp:lastModifiedBy>Gillian Youngs</cp:lastModifiedBy>
  <cp:revision>301</cp:revision>
  <cp:lastPrinted>2011-03-31T11:42:48Z</cp:lastPrinted>
  <dcterms:created xsi:type="dcterms:W3CDTF">2011-04-01T10:37:35Z</dcterms:created>
  <dcterms:modified xsi:type="dcterms:W3CDTF">2012-10-24T15:15:56Z</dcterms:modified>
</cp:coreProperties>
</file>