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1" r:id="rId4"/>
    <p:sldId id="263" r:id="rId5"/>
    <p:sldId id="264" r:id="rId6"/>
    <p:sldId id="265" r:id="rId7"/>
    <p:sldId id="266"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D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00" autoAdjust="0"/>
  </p:normalViewPr>
  <p:slideViewPr>
    <p:cSldViewPr>
      <p:cViewPr varScale="1">
        <p:scale>
          <a:sx n="62" d="100"/>
          <a:sy n="62" d="100"/>
        </p:scale>
        <p:origin x="-9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88CBC-3F2E-4248-9398-B77976E3AE92}" type="datetimeFigureOut">
              <a:rPr lang="en-GB" smtClean="0"/>
              <a:pPr/>
              <a:t>24/10/2012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713FD-CC99-4926-8614-BDD09B55B54F}" type="slidenum">
              <a:rPr lang="en-GB" smtClean="0"/>
              <a:pPr/>
              <a:t>‹#›</a:t>
            </a:fld>
            <a:endParaRPr lang="en-GB"/>
          </a:p>
        </p:txBody>
      </p:sp>
    </p:spTree>
    <p:extLst>
      <p:ext uri="{BB962C8B-B14F-4D97-AF65-F5344CB8AC3E}">
        <p14:creationId xmlns:p14="http://schemas.microsoft.com/office/powerpoint/2010/main" val="81709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10"/>
          </p:nvPr>
        </p:nvSpPr>
        <p:spPr/>
        <p:txBody>
          <a:bodyPr/>
          <a:lstStyle/>
          <a:p>
            <a:fld id="{71B713FD-CC99-4926-8614-BDD09B55B54F}" type="slidenum">
              <a:rPr lang="en-GB" smtClean="0"/>
              <a:pPr/>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7AA9D-18C1-478E-A140-7C52C104127C}" type="datetimeFigureOut">
              <a:rPr lang="en-GB" smtClean="0"/>
              <a:pPr/>
              <a:t>24/10/2012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10B23-9324-46D1-BD4B-0A7BD090C50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E7AA9D-18C1-478E-A140-7C52C104127C}" type="datetimeFigureOut">
              <a:rPr lang="en-GB" smtClean="0"/>
              <a:pPr/>
              <a:t>24/10/2012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10B23-9324-46D1-BD4B-0A7BD090C50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1628800"/>
            <a:ext cx="2159377" cy="369332"/>
          </a:xfrm>
          <a:prstGeom prst="rect">
            <a:avLst/>
          </a:prstGeom>
          <a:solidFill>
            <a:srgbClr val="9AD35B"/>
          </a:solidFill>
        </p:spPr>
        <p:txBody>
          <a:bodyPr wrap="square" rtlCol="0">
            <a:spAutoFit/>
          </a:bodyPr>
          <a:lstStyle/>
          <a:p>
            <a:pPr algn="ctr"/>
            <a:r>
              <a:rPr lang="en-GB" dirty="0" smtClean="0"/>
              <a:t>University mission </a:t>
            </a:r>
            <a:endParaRPr lang="en-GB" dirty="0"/>
          </a:p>
        </p:txBody>
      </p:sp>
      <p:sp>
        <p:nvSpPr>
          <p:cNvPr id="10" name="TextBox 9"/>
          <p:cNvSpPr txBox="1"/>
          <p:nvPr/>
        </p:nvSpPr>
        <p:spPr>
          <a:xfrm>
            <a:off x="611561" y="5085184"/>
            <a:ext cx="3312368" cy="923330"/>
          </a:xfrm>
          <a:prstGeom prst="rect">
            <a:avLst/>
          </a:prstGeom>
          <a:solidFill>
            <a:srgbClr val="9AD35B"/>
          </a:solidFill>
        </p:spPr>
        <p:txBody>
          <a:bodyPr wrap="square" rtlCol="0">
            <a:spAutoFit/>
          </a:bodyPr>
          <a:lstStyle/>
          <a:p>
            <a:pPr algn="ctr"/>
            <a:r>
              <a:rPr lang="en-GB" dirty="0" smtClean="0"/>
              <a:t>NEWPORTDIGITAL: Community</a:t>
            </a:r>
          </a:p>
          <a:p>
            <a:pPr algn="ctr"/>
            <a:r>
              <a:rPr lang="en-GB" dirty="0" smtClean="0"/>
              <a:t>Empowerment through Digital Inclusion study ‘09</a:t>
            </a:r>
            <a:endParaRPr lang="en-GB" dirty="0"/>
          </a:p>
        </p:txBody>
      </p:sp>
      <p:sp>
        <p:nvSpPr>
          <p:cNvPr id="12" name="TextBox 11"/>
          <p:cNvSpPr txBox="1"/>
          <p:nvPr/>
        </p:nvSpPr>
        <p:spPr>
          <a:xfrm>
            <a:off x="5220072" y="1556792"/>
            <a:ext cx="3582456" cy="646331"/>
          </a:xfrm>
          <a:prstGeom prst="rect">
            <a:avLst/>
          </a:prstGeom>
          <a:solidFill>
            <a:srgbClr val="9AD35B"/>
          </a:solidFill>
        </p:spPr>
        <p:txBody>
          <a:bodyPr wrap="square" rtlCol="0">
            <a:spAutoFit/>
          </a:bodyPr>
          <a:lstStyle/>
          <a:p>
            <a:pPr algn="ctr"/>
            <a:r>
              <a:rPr lang="en-GB" dirty="0" smtClean="0"/>
              <a:t>IDL expertise – creative application </a:t>
            </a:r>
          </a:p>
          <a:p>
            <a:pPr algn="ctr"/>
            <a:r>
              <a:rPr lang="en-GB" dirty="0" smtClean="0"/>
              <a:t>of digital technologies </a:t>
            </a:r>
          </a:p>
        </p:txBody>
      </p:sp>
      <p:sp>
        <p:nvSpPr>
          <p:cNvPr id="13" name="TextBox 12"/>
          <p:cNvSpPr txBox="1"/>
          <p:nvPr/>
        </p:nvSpPr>
        <p:spPr>
          <a:xfrm>
            <a:off x="827584" y="3284984"/>
            <a:ext cx="2122188" cy="369332"/>
          </a:xfrm>
          <a:prstGeom prst="rect">
            <a:avLst/>
          </a:prstGeom>
          <a:solidFill>
            <a:srgbClr val="9AD35B"/>
          </a:solidFill>
        </p:spPr>
        <p:txBody>
          <a:bodyPr wrap="square" rtlCol="0">
            <a:spAutoFit/>
          </a:bodyPr>
          <a:lstStyle/>
          <a:p>
            <a:pPr algn="ctr"/>
            <a:r>
              <a:rPr lang="en-GB" dirty="0" smtClean="0"/>
              <a:t>Gaer Community </a:t>
            </a:r>
            <a:endParaRPr lang="en-GB" dirty="0"/>
          </a:p>
        </p:txBody>
      </p:sp>
      <p:sp>
        <p:nvSpPr>
          <p:cNvPr id="15" name="TextBox 14"/>
          <p:cNvSpPr txBox="1"/>
          <p:nvPr/>
        </p:nvSpPr>
        <p:spPr>
          <a:xfrm>
            <a:off x="3851920" y="5085184"/>
            <a:ext cx="2088232" cy="923330"/>
          </a:xfrm>
          <a:prstGeom prst="rect">
            <a:avLst/>
          </a:prstGeom>
          <a:solidFill>
            <a:srgbClr val="9AD35B"/>
          </a:solidFill>
        </p:spPr>
        <p:txBody>
          <a:bodyPr wrap="square" rtlCol="0">
            <a:spAutoFit/>
          </a:bodyPr>
          <a:lstStyle/>
          <a:p>
            <a:pPr algn="ctr"/>
            <a:r>
              <a:rPr lang="en-GB" dirty="0" smtClean="0"/>
              <a:t>Public engagement – Web 3D and Welsh Communities  </a:t>
            </a:r>
            <a:endParaRPr lang="en-GB" dirty="0"/>
          </a:p>
        </p:txBody>
      </p:sp>
      <p:sp>
        <p:nvSpPr>
          <p:cNvPr id="16" name="TextBox 15"/>
          <p:cNvSpPr txBox="1"/>
          <p:nvPr/>
        </p:nvSpPr>
        <p:spPr>
          <a:xfrm>
            <a:off x="5868144" y="3284984"/>
            <a:ext cx="2514086" cy="369332"/>
          </a:xfrm>
          <a:prstGeom prst="rect">
            <a:avLst/>
          </a:prstGeom>
          <a:solidFill>
            <a:srgbClr val="9AD35B"/>
          </a:solidFill>
        </p:spPr>
        <p:txBody>
          <a:bodyPr wrap="square" rtlCol="0">
            <a:spAutoFit/>
          </a:bodyPr>
          <a:lstStyle/>
          <a:p>
            <a:pPr algn="ctr"/>
            <a:r>
              <a:rPr lang="en-GB" dirty="0" smtClean="0"/>
              <a:t>Third Sector partnership </a:t>
            </a:r>
            <a:endParaRPr lang="en-GB" dirty="0"/>
          </a:p>
        </p:txBody>
      </p:sp>
      <p:sp>
        <p:nvSpPr>
          <p:cNvPr id="17" name="TextBox 16"/>
          <p:cNvSpPr txBox="1"/>
          <p:nvPr/>
        </p:nvSpPr>
        <p:spPr>
          <a:xfrm>
            <a:off x="6588224" y="5085184"/>
            <a:ext cx="1833131" cy="923330"/>
          </a:xfrm>
          <a:prstGeom prst="rect">
            <a:avLst/>
          </a:prstGeom>
          <a:solidFill>
            <a:srgbClr val="9AD35B"/>
          </a:solidFill>
        </p:spPr>
        <p:txBody>
          <a:bodyPr wrap="square" rtlCol="0">
            <a:spAutoFit/>
          </a:bodyPr>
          <a:lstStyle/>
          <a:p>
            <a:pPr algn="ctr"/>
            <a:r>
              <a:rPr lang="en-GB" dirty="0" smtClean="0"/>
              <a:t>Pilot study for Big</a:t>
            </a:r>
          </a:p>
          <a:p>
            <a:pPr algn="ctr"/>
            <a:r>
              <a:rPr lang="en-GB" dirty="0" smtClean="0"/>
              <a:t>Lottery</a:t>
            </a:r>
          </a:p>
          <a:p>
            <a:pPr algn="ctr"/>
            <a:r>
              <a:rPr lang="en-GB" dirty="0" smtClean="0"/>
              <a:t>Advantage call </a:t>
            </a:r>
          </a:p>
        </p:txBody>
      </p:sp>
      <p:pic>
        <p:nvPicPr>
          <p:cNvPr id="18" name="Picture 4" descr="IMG_0879"/>
          <p:cNvPicPr>
            <a:picLocks noChangeAspect="1" noChangeArrowheads="1"/>
          </p:cNvPicPr>
          <p:nvPr/>
        </p:nvPicPr>
        <p:blipFill>
          <a:blip r:embed="rId3" cstate="print"/>
          <a:srcRect t="6238" r="33472" b="12503"/>
          <a:stretch>
            <a:fillRect/>
          </a:stretch>
        </p:blipFill>
        <p:spPr bwMode="auto">
          <a:xfrm>
            <a:off x="3275856" y="2148609"/>
            <a:ext cx="1800200" cy="1406363"/>
          </a:xfrm>
          <a:prstGeom prst="rect">
            <a:avLst/>
          </a:prstGeom>
          <a:ln>
            <a:noFill/>
          </a:ln>
          <a:effectLst>
            <a:softEdge rad="112500"/>
          </a:effectLst>
        </p:spPr>
      </p:pic>
      <p:pic>
        <p:nvPicPr>
          <p:cNvPr id="19" name="Picture 2" descr="Picture3"/>
          <p:cNvPicPr>
            <a:picLocks noChangeAspect="1" noChangeArrowheads="1"/>
          </p:cNvPicPr>
          <p:nvPr/>
        </p:nvPicPr>
        <p:blipFill>
          <a:blip r:embed="rId4" cstate="print"/>
          <a:srcRect/>
          <a:stretch>
            <a:fillRect/>
          </a:stretch>
        </p:blipFill>
        <p:spPr bwMode="auto">
          <a:xfrm>
            <a:off x="3923928" y="3429000"/>
            <a:ext cx="1772732" cy="1356072"/>
          </a:xfrm>
          <a:prstGeom prst="rect">
            <a:avLst/>
          </a:prstGeom>
          <a:ln>
            <a:noFill/>
          </a:ln>
          <a:effectLst>
            <a:softEdge rad="112500"/>
          </a:effectLst>
        </p:spPr>
      </p:pic>
      <p:pic>
        <p:nvPicPr>
          <p:cNvPr id="1027" name="Picture 3" descr="C:\Users\Tdamse01\Desktop\Presentation Titles\Background.png"/>
          <p:cNvPicPr>
            <a:picLocks noChangeAspect="1" noChangeArrowheads="1"/>
          </p:cNvPicPr>
          <p:nvPr/>
        </p:nvPicPr>
        <p:blipFill>
          <a:blip r:embed="rId5" cstate="print"/>
          <a:srcRect/>
          <a:stretch>
            <a:fillRect/>
          </a:stretch>
        </p:blipFill>
        <p:spPr bwMode="auto">
          <a:xfrm>
            <a:off x="2771800" y="620688"/>
            <a:ext cx="3168352" cy="6048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71800" y="3068960"/>
            <a:ext cx="3384376" cy="923330"/>
          </a:xfrm>
          <a:prstGeom prst="rect">
            <a:avLst/>
          </a:prstGeom>
          <a:solidFill>
            <a:srgbClr val="9AD35B"/>
          </a:solidFill>
        </p:spPr>
        <p:txBody>
          <a:bodyPr wrap="square" rtlCol="0">
            <a:spAutoFit/>
          </a:bodyPr>
          <a:lstStyle/>
          <a:p>
            <a:pPr algn="ctr"/>
            <a:r>
              <a:rPr lang="en-GB" dirty="0" smtClean="0"/>
              <a:t>Delivering Digital Inclusion: </a:t>
            </a:r>
          </a:p>
          <a:p>
            <a:pPr algn="ctr"/>
            <a:r>
              <a:rPr lang="en-GB" dirty="0" smtClean="0"/>
              <a:t>A Strategic Framework for Wales, 2010 </a:t>
            </a:r>
            <a:endParaRPr lang="en-GB" dirty="0"/>
          </a:p>
        </p:txBody>
      </p:sp>
      <p:sp>
        <p:nvSpPr>
          <p:cNvPr id="10" name="TextBox 9"/>
          <p:cNvSpPr txBox="1"/>
          <p:nvPr/>
        </p:nvSpPr>
        <p:spPr>
          <a:xfrm>
            <a:off x="611561" y="1916832"/>
            <a:ext cx="3312368" cy="923330"/>
          </a:xfrm>
          <a:prstGeom prst="rect">
            <a:avLst/>
          </a:prstGeom>
          <a:solidFill>
            <a:srgbClr val="9AD35B"/>
          </a:solidFill>
        </p:spPr>
        <p:txBody>
          <a:bodyPr wrap="square" rtlCol="0">
            <a:spAutoFit/>
          </a:bodyPr>
          <a:lstStyle/>
          <a:p>
            <a:pPr algn="ctr"/>
            <a:r>
              <a:rPr lang="en-GB" dirty="0" smtClean="0"/>
              <a:t>OFCOM’s Next Generation Services for Older and Disabled People Final Report, 2010 </a:t>
            </a:r>
            <a:endParaRPr lang="en-GB" dirty="0"/>
          </a:p>
        </p:txBody>
      </p:sp>
      <p:sp>
        <p:nvSpPr>
          <p:cNvPr id="12" name="TextBox 11"/>
          <p:cNvSpPr txBox="1"/>
          <p:nvPr/>
        </p:nvSpPr>
        <p:spPr>
          <a:xfrm>
            <a:off x="5220072" y="1916832"/>
            <a:ext cx="3582456" cy="646331"/>
          </a:xfrm>
          <a:prstGeom prst="rect">
            <a:avLst/>
          </a:prstGeom>
          <a:solidFill>
            <a:srgbClr val="9AD35B"/>
          </a:solidFill>
        </p:spPr>
        <p:txBody>
          <a:bodyPr wrap="square" rtlCol="0">
            <a:spAutoFit/>
          </a:bodyPr>
          <a:lstStyle/>
          <a:p>
            <a:pPr algn="ctr"/>
            <a:r>
              <a:rPr lang="en-GB" dirty="0" smtClean="0"/>
              <a:t>OFCOM’s Digital Lifestyles Final Report, 2010</a:t>
            </a:r>
          </a:p>
        </p:txBody>
      </p:sp>
      <p:sp>
        <p:nvSpPr>
          <p:cNvPr id="13" name="TextBox 12"/>
          <p:cNvSpPr txBox="1"/>
          <p:nvPr/>
        </p:nvSpPr>
        <p:spPr>
          <a:xfrm>
            <a:off x="1115616" y="3573016"/>
            <a:ext cx="1834156" cy="369332"/>
          </a:xfrm>
          <a:prstGeom prst="rect">
            <a:avLst/>
          </a:prstGeom>
          <a:noFill/>
        </p:spPr>
        <p:txBody>
          <a:bodyPr wrap="square" rtlCol="0">
            <a:spAutoFit/>
          </a:bodyPr>
          <a:lstStyle/>
          <a:p>
            <a:r>
              <a:rPr lang="en-GB" dirty="0" smtClean="0"/>
              <a:t> </a:t>
            </a:r>
            <a:endParaRPr lang="en-GB" dirty="0"/>
          </a:p>
        </p:txBody>
      </p:sp>
      <p:sp>
        <p:nvSpPr>
          <p:cNvPr id="15" name="TextBox 14"/>
          <p:cNvSpPr txBox="1"/>
          <p:nvPr/>
        </p:nvSpPr>
        <p:spPr>
          <a:xfrm rot="10800000" flipV="1">
            <a:off x="683568" y="4296362"/>
            <a:ext cx="2952328" cy="923330"/>
          </a:xfrm>
          <a:prstGeom prst="rect">
            <a:avLst/>
          </a:prstGeom>
          <a:solidFill>
            <a:srgbClr val="9AD35B"/>
          </a:solidFill>
        </p:spPr>
        <p:txBody>
          <a:bodyPr wrap="square" rtlCol="0">
            <a:spAutoFit/>
          </a:bodyPr>
          <a:lstStyle/>
          <a:p>
            <a:pPr algn="ctr"/>
            <a:r>
              <a:rPr lang="en-GB" dirty="0" smtClean="0"/>
              <a:t>Web 3D use by communities of interest to support client socialisation needs e.g. NAS </a:t>
            </a:r>
            <a:endParaRPr lang="en-GB" dirty="0"/>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sp>
        <p:nvSpPr>
          <p:cNvPr id="17" name="TextBox 16"/>
          <p:cNvSpPr txBox="1"/>
          <p:nvPr/>
        </p:nvSpPr>
        <p:spPr>
          <a:xfrm>
            <a:off x="6444208" y="4149080"/>
            <a:ext cx="1977147" cy="1477328"/>
          </a:xfrm>
          <a:prstGeom prst="rect">
            <a:avLst/>
          </a:prstGeom>
          <a:solidFill>
            <a:srgbClr val="9AD35B"/>
          </a:solidFill>
        </p:spPr>
        <p:txBody>
          <a:bodyPr wrap="square" rtlCol="0">
            <a:spAutoFit/>
          </a:bodyPr>
          <a:lstStyle/>
          <a:p>
            <a:pPr algn="ctr"/>
            <a:r>
              <a:rPr lang="en-GB" dirty="0" smtClean="0"/>
              <a:t>Gaer Community recognition of power of internet tools in addressing community issues</a:t>
            </a:r>
          </a:p>
        </p:txBody>
      </p:sp>
      <p:pic>
        <p:nvPicPr>
          <p:cNvPr id="2050" name="Picture 2" descr="C:\Users\Tdamse01\Desktop\Presentation Titles\Context&amp;Drivers.png"/>
          <p:cNvPicPr>
            <a:picLocks noChangeAspect="1" noChangeArrowheads="1"/>
          </p:cNvPicPr>
          <p:nvPr/>
        </p:nvPicPr>
        <p:blipFill>
          <a:blip r:embed="rId3" cstate="print"/>
          <a:srcRect/>
          <a:stretch>
            <a:fillRect/>
          </a:stretch>
        </p:blipFill>
        <p:spPr bwMode="auto">
          <a:xfrm>
            <a:off x="2627784" y="716916"/>
            <a:ext cx="3600400" cy="6873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1560" y="1772816"/>
            <a:ext cx="3600399" cy="4042326"/>
          </a:xfrm>
          <a:prstGeom prst="rect">
            <a:avLst/>
          </a:prstGeom>
          <a:noFill/>
        </p:spPr>
        <p:txBody>
          <a:bodyPr wrap="square" rtlCol="0">
            <a:spAutoFit/>
          </a:bodyPr>
          <a:lstStyle/>
          <a:p>
            <a:pPr algn="ctr"/>
            <a:r>
              <a:rPr lang="en-GB" b="1" dirty="0" smtClean="0"/>
              <a:t>OFCOM’s Next Generation Services for Older and Disabled People Final Report, 2010</a:t>
            </a:r>
          </a:p>
          <a:p>
            <a:endParaRPr lang="en-GB" dirty="0"/>
          </a:p>
          <a:p>
            <a:r>
              <a:rPr lang="en-GB" i="1" dirty="0" smtClean="0"/>
              <a:t>The </a:t>
            </a:r>
            <a:r>
              <a:rPr lang="en-GB" i="1" dirty="0"/>
              <a:t>construction of online communities could be improved to provide more engaging, high quality, virtual and accessible multi-sensory spaces that people would enjoy inhabiting….Virtual environments may become more common meeting places to enhance social contact and reduce social isolation</a:t>
            </a:r>
            <a:r>
              <a:rPr lang="en-GB" dirty="0"/>
              <a:t>.</a:t>
            </a:r>
          </a:p>
          <a:p>
            <a:r>
              <a:rPr lang="en-GB" dirty="0" smtClean="0"/>
              <a:t> </a:t>
            </a:r>
            <a:endParaRPr lang="en-GB" dirty="0"/>
          </a:p>
        </p:txBody>
      </p:sp>
      <p:sp>
        <p:nvSpPr>
          <p:cNvPr id="12" name="TextBox 11"/>
          <p:cNvSpPr txBox="1"/>
          <p:nvPr/>
        </p:nvSpPr>
        <p:spPr>
          <a:xfrm>
            <a:off x="4572000" y="1772816"/>
            <a:ext cx="4158520" cy="4247317"/>
          </a:xfrm>
          <a:prstGeom prst="rect">
            <a:avLst/>
          </a:prstGeom>
          <a:noFill/>
        </p:spPr>
        <p:txBody>
          <a:bodyPr wrap="square" rtlCol="0">
            <a:spAutoFit/>
          </a:bodyPr>
          <a:lstStyle/>
          <a:p>
            <a:pPr algn="ctr"/>
            <a:r>
              <a:rPr lang="en-GB" b="1" dirty="0" smtClean="0"/>
              <a:t>Delivering Digital Inclusion: </a:t>
            </a:r>
          </a:p>
          <a:p>
            <a:pPr algn="ctr"/>
            <a:r>
              <a:rPr lang="en-GB" b="1" dirty="0" smtClean="0"/>
              <a:t>A Strategic Framework for Wales, 2010 </a:t>
            </a:r>
          </a:p>
          <a:p>
            <a:endParaRPr lang="en-GB" i="1" dirty="0" smtClean="0"/>
          </a:p>
          <a:p>
            <a:endParaRPr lang="en-GB" i="1" dirty="0" smtClean="0"/>
          </a:p>
          <a:p>
            <a:r>
              <a:rPr lang="en-GB" i="1" dirty="0" smtClean="0"/>
              <a:t>Digital inclusion is about ensuring that people, both as citizens and consumers, benefit from the rapid pace of technological change that is taking place in our society. This especially applies with people being able to use the internet in ways that will enhance their lives and contribute to helping them overcome other disadvantages which they might face.</a:t>
            </a:r>
            <a:endParaRPr lang="en-GB" dirty="0" smtClean="0"/>
          </a:p>
          <a:p>
            <a:r>
              <a:rPr lang="en-GB" i="1" dirty="0" smtClean="0"/>
              <a:t> </a:t>
            </a:r>
            <a:endParaRPr lang="en-GB" dirty="0"/>
          </a:p>
        </p:txBody>
      </p:sp>
      <p:sp>
        <p:nvSpPr>
          <p:cNvPr id="13" name="TextBox 12"/>
          <p:cNvSpPr txBox="1"/>
          <p:nvPr/>
        </p:nvSpPr>
        <p:spPr>
          <a:xfrm>
            <a:off x="1115616" y="3573016"/>
            <a:ext cx="1834156" cy="369332"/>
          </a:xfrm>
          <a:prstGeom prst="rect">
            <a:avLst/>
          </a:prstGeom>
          <a:noFill/>
        </p:spPr>
        <p:txBody>
          <a:bodyPr wrap="square" rtlCol="0">
            <a:spAutoFit/>
          </a:bodyPr>
          <a:lstStyle/>
          <a:p>
            <a:r>
              <a:rPr lang="en-GB" dirty="0" smtClean="0"/>
              <a:t> </a:t>
            </a:r>
            <a:endParaRPr lang="en-GB" dirty="0"/>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pic>
        <p:nvPicPr>
          <p:cNvPr id="7" name="Picture 2" descr="C:\Users\Tdamse01\Desktop\Presentation Titles\Context&amp;Drivers.png"/>
          <p:cNvPicPr>
            <a:picLocks noChangeAspect="1" noChangeArrowheads="1"/>
          </p:cNvPicPr>
          <p:nvPr/>
        </p:nvPicPr>
        <p:blipFill>
          <a:blip r:embed="rId3" cstate="print"/>
          <a:srcRect/>
          <a:stretch>
            <a:fillRect/>
          </a:stretch>
        </p:blipFill>
        <p:spPr bwMode="auto">
          <a:xfrm>
            <a:off x="2627784" y="764704"/>
            <a:ext cx="3672408" cy="70109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15616" y="3573016"/>
            <a:ext cx="1834156" cy="369332"/>
          </a:xfrm>
          <a:prstGeom prst="rect">
            <a:avLst/>
          </a:prstGeom>
          <a:noFill/>
        </p:spPr>
        <p:txBody>
          <a:bodyPr wrap="square" rtlCol="0">
            <a:spAutoFit/>
          </a:bodyPr>
          <a:lstStyle/>
          <a:p>
            <a:r>
              <a:rPr lang="en-GB" dirty="0" smtClean="0"/>
              <a:t> </a:t>
            </a:r>
            <a:endParaRPr lang="en-GB" dirty="0"/>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pic>
        <p:nvPicPr>
          <p:cNvPr id="20482" name="Picture 2" descr="Picture3"/>
          <p:cNvPicPr>
            <a:picLocks noChangeAspect="1" noChangeArrowheads="1"/>
          </p:cNvPicPr>
          <p:nvPr/>
        </p:nvPicPr>
        <p:blipFill>
          <a:blip r:embed="rId3" cstate="print"/>
          <a:srcRect/>
          <a:stretch>
            <a:fillRect/>
          </a:stretch>
        </p:blipFill>
        <p:spPr bwMode="auto">
          <a:xfrm>
            <a:off x="4788024" y="1556792"/>
            <a:ext cx="2917825" cy="2232025"/>
          </a:xfrm>
          <a:prstGeom prst="rect">
            <a:avLst/>
          </a:prstGeom>
          <a:ln>
            <a:noFill/>
          </a:ln>
          <a:effectLst>
            <a:softEdge rad="112500"/>
          </a:effectLst>
        </p:spPr>
      </p:pic>
      <p:pic>
        <p:nvPicPr>
          <p:cNvPr id="20483" name="Picture 3" descr="Picture2"/>
          <p:cNvPicPr>
            <a:picLocks noChangeAspect="1" noChangeArrowheads="1"/>
          </p:cNvPicPr>
          <p:nvPr/>
        </p:nvPicPr>
        <p:blipFill>
          <a:blip r:embed="rId4" cstate="print"/>
          <a:srcRect/>
          <a:stretch>
            <a:fillRect/>
          </a:stretch>
        </p:blipFill>
        <p:spPr bwMode="auto">
          <a:xfrm>
            <a:off x="971600" y="4005064"/>
            <a:ext cx="2962275" cy="2143125"/>
          </a:xfrm>
          <a:prstGeom prst="rect">
            <a:avLst/>
          </a:prstGeom>
          <a:ln>
            <a:noFill/>
          </a:ln>
          <a:effectLst>
            <a:softEdge rad="112500"/>
          </a:effectLst>
        </p:spPr>
      </p:pic>
      <p:pic>
        <p:nvPicPr>
          <p:cNvPr id="20484" name="Picture 4" descr="IMG_0879"/>
          <p:cNvPicPr>
            <a:picLocks noChangeAspect="1" noChangeArrowheads="1"/>
          </p:cNvPicPr>
          <p:nvPr/>
        </p:nvPicPr>
        <p:blipFill>
          <a:blip r:embed="rId5" cstate="print"/>
          <a:srcRect t="6238" r="33472" b="12503"/>
          <a:stretch>
            <a:fillRect/>
          </a:stretch>
        </p:blipFill>
        <p:spPr bwMode="auto">
          <a:xfrm>
            <a:off x="971600" y="1484784"/>
            <a:ext cx="2898903" cy="2304256"/>
          </a:xfrm>
          <a:prstGeom prst="rect">
            <a:avLst/>
          </a:prstGeom>
          <a:ln>
            <a:noFill/>
          </a:ln>
          <a:effectLst>
            <a:softEdge rad="112500"/>
          </a:effectLst>
        </p:spPr>
      </p:pic>
      <p:pic>
        <p:nvPicPr>
          <p:cNvPr id="20485" name="Picture 5" descr="Picture1"/>
          <p:cNvPicPr>
            <a:picLocks noChangeAspect="1" noChangeArrowheads="1"/>
          </p:cNvPicPr>
          <p:nvPr/>
        </p:nvPicPr>
        <p:blipFill>
          <a:blip r:embed="rId6" cstate="print"/>
          <a:srcRect/>
          <a:stretch>
            <a:fillRect/>
          </a:stretch>
        </p:blipFill>
        <p:spPr bwMode="auto">
          <a:xfrm>
            <a:off x="4788024" y="3977944"/>
            <a:ext cx="3077716" cy="2118428"/>
          </a:xfrm>
          <a:prstGeom prst="rect">
            <a:avLst/>
          </a:prstGeom>
          <a:ln>
            <a:noFill/>
          </a:ln>
          <a:effectLst>
            <a:softEdge rad="112500"/>
          </a:effectLst>
        </p:spPr>
      </p:pic>
      <p:pic>
        <p:nvPicPr>
          <p:cNvPr id="3075" name="Picture 3" descr="C:\Users\Tdamse01\Desktop\Presentation Titles\TheStudy.png"/>
          <p:cNvPicPr>
            <a:picLocks noChangeAspect="1" noChangeArrowheads="1"/>
          </p:cNvPicPr>
          <p:nvPr/>
        </p:nvPicPr>
        <p:blipFill>
          <a:blip r:embed="rId7" cstate="print"/>
          <a:srcRect/>
          <a:stretch>
            <a:fillRect/>
          </a:stretch>
        </p:blipFill>
        <p:spPr bwMode="auto">
          <a:xfrm>
            <a:off x="3131840" y="764704"/>
            <a:ext cx="2592288" cy="48228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11560" y="3645024"/>
            <a:ext cx="3312368" cy="1754326"/>
          </a:xfrm>
          <a:prstGeom prst="rect">
            <a:avLst/>
          </a:prstGeom>
          <a:solidFill>
            <a:srgbClr val="9AD35B"/>
          </a:solidFill>
        </p:spPr>
        <p:txBody>
          <a:bodyPr wrap="square" rtlCol="0">
            <a:spAutoFit/>
          </a:bodyPr>
          <a:lstStyle/>
          <a:p>
            <a:pPr algn="ctr"/>
            <a:r>
              <a:rPr lang="en-GB" dirty="0" smtClean="0"/>
              <a:t>Participants </a:t>
            </a:r>
            <a:r>
              <a:rPr lang="en-GB" dirty="0"/>
              <a:t>identified with their avatars as </a:t>
            </a:r>
            <a:r>
              <a:rPr lang="en-GB" i="1" dirty="0"/>
              <a:t>real </a:t>
            </a:r>
            <a:r>
              <a:rPr lang="en-GB" dirty="0"/>
              <a:t>rather than </a:t>
            </a:r>
            <a:r>
              <a:rPr lang="en-GB" i="1" dirty="0"/>
              <a:t>virtual </a:t>
            </a:r>
            <a:r>
              <a:rPr lang="en-GB" dirty="0"/>
              <a:t>digital beings and there was a strong sense of personification and connection with the self generated digital characters</a:t>
            </a:r>
            <a:r>
              <a:rPr lang="en-GB" dirty="0" smtClean="0"/>
              <a:t>.</a:t>
            </a:r>
            <a:endParaRPr lang="en-GB" dirty="0"/>
          </a:p>
        </p:txBody>
      </p:sp>
      <p:sp>
        <p:nvSpPr>
          <p:cNvPr id="12" name="TextBox 11"/>
          <p:cNvSpPr txBox="1"/>
          <p:nvPr/>
        </p:nvSpPr>
        <p:spPr>
          <a:xfrm>
            <a:off x="5220072" y="1772816"/>
            <a:ext cx="3582456" cy="1477328"/>
          </a:xfrm>
          <a:prstGeom prst="rect">
            <a:avLst/>
          </a:prstGeom>
          <a:solidFill>
            <a:srgbClr val="9AD35B"/>
          </a:solidFill>
        </p:spPr>
        <p:txBody>
          <a:bodyPr wrap="square" rtlCol="0">
            <a:spAutoFit/>
          </a:bodyPr>
          <a:lstStyle/>
          <a:p>
            <a:pPr algn="ctr"/>
            <a:r>
              <a:rPr lang="en-GB" dirty="0" smtClean="0"/>
              <a:t>Participants </a:t>
            </a:r>
            <a:r>
              <a:rPr lang="en-GB" dirty="0"/>
              <a:t>choose to represent themselves as youthful avatars and were very stimulated by talking with other people from around the </a:t>
            </a:r>
            <a:r>
              <a:rPr lang="en-GB" dirty="0" smtClean="0"/>
              <a:t>virtual world. </a:t>
            </a:r>
            <a:endParaRPr lang="en-GB" dirty="0"/>
          </a:p>
        </p:txBody>
      </p:sp>
      <p:sp>
        <p:nvSpPr>
          <p:cNvPr id="13" name="TextBox 12"/>
          <p:cNvSpPr txBox="1"/>
          <p:nvPr/>
        </p:nvSpPr>
        <p:spPr>
          <a:xfrm>
            <a:off x="1115616" y="3573016"/>
            <a:ext cx="1834156" cy="369332"/>
          </a:xfrm>
          <a:prstGeom prst="rect">
            <a:avLst/>
          </a:prstGeom>
          <a:noFill/>
        </p:spPr>
        <p:txBody>
          <a:bodyPr wrap="square" rtlCol="0">
            <a:spAutoFit/>
          </a:bodyPr>
          <a:lstStyle/>
          <a:p>
            <a:r>
              <a:rPr lang="en-GB" dirty="0" smtClean="0"/>
              <a:t> </a:t>
            </a:r>
            <a:endParaRPr lang="en-GB" dirty="0"/>
          </a:p>
        </p:txBody>
      </p:sp>
      <p:sp>
        <p:nvSpPr>
          <p:cNvPr id="15" name="TextBox 14"/>
          <p:cNvSpPr txBox="1"/>
          <p:nvPr/>
        </p:nvSpPr>
        <p:spPr>
          <a:xfrm>
            <a:off x="4283968" y="3645024"/>
            <a:ext cx="4608512" cy="1754326"/>
          </a:xfrm>
          <a:prstGeom prst="rect">
            <a:avLst/>
          </a:prstGeom>
          <a:solidFill>
            <a:srgbClr val="9AD35B"/>
          </a:solidFill>
        </p:spPr>
        <p:txBody>
          <a:bodyPr wrap="square" rtlCol="0">
            <a:spAutoFit/>
          </a:bodyPr>
          <a:lstStyle/>
          <a:p>
            <a:pPr algn="ctr"/>
            <a:r>
              <a:rPr lang="en-GB" dirty="0"/>
              <a:t>P</a:t>
            </a:r>
            <a:r>
              <a:rPr lang="en-GB" dirty="0" smtClean="0"/>
              <a:t>articipants </a:t>
            </a:r>
            <a:r>
              <a:rPr lang="en-GB" dirty="0"/>
              <a:t>were quick to see the potential of the medium to socialise from the comfort of their own home and undertake virtual trips </a:t>
            </a:r>
            <a:r>
              <a:rPr lang="en-GB" dirty="0" smtClean="0"/>
              <a:t>with members of their community around </a:t>
            </a:r>
            <a:r>
              <a:rPr lang="en-GB" dirty="0"/>
              <a:t>highlighted SL landmarks like museums and the </a:t>
            </a:r>
            <a:r>
              <a:rPr lang="en-GB" dirty="0" smtClean="0"/>
              <a:t>Virtual </a:t>
            </a:r>
            <a:r>
              <a:rPr lang="en-GB" dirty="0"/>
              <a:t>Paris of 1900. </a:t>
            </a:r>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sp>
        <p:nvSpPr>
          <p:cNvPr id="23" name="TextBox 22"/>
          <p:cNvSpPr txBox="1"/>
          <p:nvPr/>
        </p:nvSpPr>
        <p:spPr>
          <a:xfrm>
            <a:off x="539553" y="1772816"/>
            <a:ext cx="4536504" cy="1754326"/>
          </a:xfrm>
          <a:prstGeom prst="rect">
            <a:avLst/>
          </a:prstGeom>
          <a:solidFill>
            <a:srgbClr val="9AD35B"/>
          </a:solidFill>
        </p:spPr>
        <p:txBody>
          <a:bodyPr wrap="square" rtlCol="0">
            <a:spAutoFit/>
          </a:bodyPr>
          <a:lstStyle/>
          <a:p>
            <a:pPr lvl="0" algn="ctr" fontAlgn="base">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Design of the virtual spaces visited were </a:t>
            </a:r>
          </a:p>
          <a:p>
            <a:pPr lvl="0" algn="ctr" fontAlgn="base">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regularly not to the participants tastes.</a:t>
            </a:r>
          </a:p>
          <a:p>
            <a:pPr lvl="0" algn="ctr" fontAlgn="base">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skills of effective use of SL were picked up </a:t>
            </a:r>
          </a:p>
          <a:p>
            <a:pPr lvl="0" algn="ctr" eaLnBrk="0" fontAlgn="base" hangingPunct="0">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quickly but there is opportunity to simplify </a:t>
            </a:r>
          </a:p>
          <a:p>
            <a:pPr lvl="0" algn="ctr" eaLnBrk="0" fontAlgn="base" hangingPunct="0">
              <a:spcBef>
                <a:spcPct val="0"/>
              </a:spcBef>
              <a:spcAft>
                <a:spcPct val="0"/>
              </a:spcAf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further in future studies.</a:t>
            </a:r>
            <a:endParaRPr lang="en-GB" dirty="0"/>
          </a:p>
        </p:txBody>
      </p:sp>
      <p:pic>
        <p:nvPicPr>
          <p:cNvPr id="4099" name="Picture 3" descr="C:\Users\Tdamse01\Desktop\Presentation Titles\PilotFindings.png"/>
          <p:cNvPicPr>
            <a:picLocks noChangeAspect="1" noChangeArrowheads="1"/>
          </p:cNvPicPr>
          <p:nvPr/>
        </p:nvPicPr>
        <p:blipFill>
          <a:blip r:embed="rId3" cstate="print"/>
          <a:srcRect/>
          <a:stretch>
            <a:fillRect/>
          </a:stretch>
        </p:blipFill>
        <p:spPr bwMode="auto">
          <a:xfrm>
            <a:off x="2987824" y="847185"/>
            <a:ext cx="2952328" cy="5636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9552" y="2060848"/>
            <a:ext cx="4374218" cy="1200329"/>
          </a:xfrm>
          <a:prstGeom prst="rect">
            <a:avLst/>
          </a:prstGeom>
          <a:solidFill>
            <a:srgbClr val="9AD35B"/>
          </a:solidFill>
        </p:spPr>
        <p:txBody>
          <a:bodyPr wrap="square" rtlCol="0">
            <a:spAutoFit/>
          </a:bodyPr>
          <a:lstStyle/>
          <a:p>
            <a:pPr algn="ctr"/>
            <a:r>
              <a:rPr lang="en-GB" dirty="0" smtClean="0"/>
              <a:t>Multi-user </a:t>
            </a:r>
            <a:r>
              <a:rPr lang="en-GB" dirty="0"/>
              <a:t>virtual </a:t>
            </a:r>
            <a:r>
              <a:rPr lang="en-GB" dirty="0" smtClean="0"/>
              <a:t>environment explored </a:t>
            </a:r>
            <a:r>
              <a:rPr lang="en-GB" dirty="0"/>
              <a:t>as </a:t>
            </a:r>
            <a:r>
              <a:rPr lang="en-GB" dirty="0" smtClean="0"/>
              <a:t>a positive </a:t>
            </a:r>
            <a:r>
              <a:rPr lang="en-GB" dirty="0"/>
              <a:t>technology </a:t>
            </a:r>
            <a:r>
              <a:rPr lang="en-GB" dirty="0" smtClean="0"/>
              <a:t>in </a:t>
            </a:r>
            <a:r>
              <a:rPr lang="en-GB" dirty="0"/>
              <a:t>addressing social isolation and support ageing well in the information society.</a:t>
            </a:r>
          </a:p>
        </p:txBody>
      </p:sp>
      <p:sp>
        <p:nvSpPr>
          <p:cNvPr id="10" name="TextBox 9"/>
          <p:cNvSpPr txBox="1"/>
          <p:nvPr/>
        </p:nvSpPr>
        <p:spPr>
          <a:xfrm>
            <a:off x="611561" y="4149080"/>
            <a:ext cx="3312368" cy="1477328"/>
          </a:xfrm>
          <a:prstGeom prst="rect">
            <a:avLst/>
          </a:prstGeom>
          <a:solidFill>
            <a:srgbClr val="9AD35B"/>
          </a:solidFill>
        </p:spPr>
        <p:txBody>
          <a:bodyPr wrap="square" rtlCol="0">
            <a:spAutoFit/>
          </a:bodyPr>
          <a:lstStyle/>
          <a:p>
            <a:pPr algn="ctr"/>
            <a:r>
              <a:rPr lang="en-GB" dirty="0"/>
              <a:t>SL </a:t>
            </a:r>
            <a:r>
              <a:rPr lang="en-GB" dirty="0" smtClean="0"/>
              <a:t>–a tool for continued </a:t>
            </a:r>
            <a:r>
              <a:rPr lang="en-GB" dirty="0"/>
              <a:t>social contact during periods of darkness when </a:t>
            </a:r>
            <a:r>
              <a:rPr lang="en-GB" dirty="0" smtClean="0"/>
              <a:t>older community </a:t>
            </a:r>
            <a:r>
              <a:rPr lang="en-GB" dirty="0"/>
              <a:t>members </a:t>
            </a:r>
            <a:r>
              <a:rPr lang="en-GB" dirty="0" smtClean="0"/>
              <a:t>experience </a:t>
            </a:r>
            <a:r>
              <a:rPr lang="en-GB" dirty="0"/>
              <a:t>fear and anxiety in leaving their </a:t>
            </a:r>
            <a:r>
              <a:rPr lang="en-GB" dirty="0" smtClean="0"/>
              <a:t>homes?</a:t>
            </a:r>
            <a:endParaRPr lang="en-GB" dirty="0"/>
          </a:p>
        </p:txBody>
      </p:sp>
      <p:sp>
        <p:nvSpPr>
          <p:cNvPr id="12" name="TextBox 11"/>
          <p:cNvSpPr txBox="1"/>
          <p:nvPr/>
        </p:nvSpPr>
        <p:spPr>
          <a:xfrm>
            <a:off x="5220072" y="2060848"/>
            <a:ext cx="3582456" cy="1200329"/>
          </a:xfrm>
          <a:prstGeom prst="rect">
            <a:avLst/>
          </a:prstGeom>
          <a:solidFill>
            <a:srgbClr val="9AD35B"/>
          </a:solidFill>
        </p:spPr>
        <p:txBody>
          <a:bodyPr wrap="square" rtlCol="0">
            <a:spAutoFit/>
          </a:bodyPr>
          <a:lstStyle/>
          <a:p>
            <a:pPr algn="ctr"/>
            <a:r>
              <a:rPr lang="en-GB" dirty="0" smtClean="0"/>
              <a:t>Digital Avatars can be used as tools for mental </a:t>
            </a:r>
            <a:r>
              <a:rPr lang="en-GB" dirty="0"/>
              <a:t>stimulation and playful social interaction for older age </a:t>
            </a:r>
            <a:r>
              <a:rPr lang="en-GB" dirty="0" smtClean="0"/>
              <a:t>groups.</a:t>
            </a:r>
          </a:p>
        </p:txBody>
      </p:sp>
      <p:sp>
        <p:nvSpPr>
          <p:cNvPr id="13" name="TextBox 12"/>
          <p:cNvSpPr txBox="1"/>
          <p:nvPr/>
        </p:nvSpPr>
        <p:spPr>
          <a:xfrm>
            <a:off x="1043608" y="3573016"/>
            <a:ext cx="1834156" cy="369332"/>
          </a:xfrm>
          <a:prstGeom prst="rect">
            <a:avLst/>
          </a:prstGeom>
          <a:noFill/>
        </p:spPr>
        <p:txBody>
          <a:bodyPr wrap="square" rtlCol="0">
            <a:spAutoFit/>
          </a:bodyPr>
          <a:lstStyle/>
          <a:p>
            <a:r>
              <a:rPr lang="en-GB" dirty="0" smtClean="0"/>
              <a:t> </a:t>
            </a:r>
            <a:endParaRPr lang="en-GB" dirty="0"/>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sp>
        <p:nvSpPr>
          <p:cNvPr id="17" name="TextBox 16"/>
          <p:cNvSpPr txBox="1"/>
          <p:nvPr/>
        </p:nvSpPr>
        <p:spPr>
          <a:xfrm>
            <a:off x="4067944" y="3573016"/>
            <a:ext cx="1800199" cy="2031325"/>
          </a:xfrm>
          <a:prstGeom prst="rect">
            <a:avLst/>
          </a:prstGeom>
          <a:solidFill>
            <a:srgbClr val="9AD35B"/>
          </a:solidFill>
        </p:spPr>
        <p:txBody>
          <a:bodyPr wrap="square" rtlCol="0">
            <a:spAutoFit/>
          </a:bodyPr>
          <a:lstStyle/>
          <a:p>
            <a:pPr algn="ctr"/>
            <a:r>
              <a:rPr lang="en-GB" dirty="0" smtClean="0"/>
              <a:t>Responsive Welsh HEI innovation study – IEEE Conference &amp; Journal, Athens, May 11</a:t>
            </a:r>
          </a:p>
        </p:txBody>
      </p:sp>
      <p:sp>
        <p:nvSpPr>
          <p:cNvPr id="11" name="TextBox 10"/>
          <p:cNvSpPr txBox="1"/>
          <p:nvPr/>
        </p:nvSpPr>
        <p:spPr>
          <a:xfrm>
            <a:off x="6156176" y="4221088"/>
            <a:ext cx="2592288" cy="1200329"/>
          </a:xfrm>
          <a:prstGeom prst="rect">
            <a:avLst/>
          </a:prstGeom>
          <a:solidFill>
            <a:srgbClr val="9AD35B"/>
          </a:solidFill>
        </p:spPr>
        <p:txBody>
          <a:bodyPr wrap="square" rtlCol="0">
            <a:spAutoFit/>
          </a:bodyPr>
          <a:lstStyle/>
          <a:p>
            <a:pPr algn="ctr"/>
            <a:r>
              <a:rPr lang="en-GB" dirty="0" smtClean="0"/>
              <a:t>New digital economy opportunity – community focused independent living and leisure services</a:t>
            </a:r>
            <a:endParaRPr lang="en-GB" dirty="0"/>
          </a:p>
        </p:txBody>
      </p:sp>
      <p:pic>
        <p:nvPicPr>
          <p:cNvPr id="5122" name="Picture 2" descr="C:\Users\Tdamse01\Desktop\Presentation Titles\Implications.png"/>
          <p:cNvPicPr>
            <a:picLocks noChangeAspect="1" noChangeArrowheads="1"/>
          </p:cNvPicPr>
          <p:nvPr/>
        </p:nvPicPr>
        <p:blipFill>
          <a:blip r:embed="rId3" cstate="print"/>
          <a:srcRect/>
          <a:stretch>
            <a:fillRect/>
          </a:stretch>
        </p:blipFill>
        <p:spPr bwMode="auto">
          <a:xfrm>
            <a:off x="2339752" y="908720"/>
            <a:ext cx="4320480" cy="82481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15616" y="3573016"/>
            <a:ext cx="1834156" cy="369332"/>
          </a:xfrm>
          <a:prstGeom prst="rect">
            <a:avLst/>
          </a:prstGeom>
          <a:noFill/>
        </p:spPr>
        <p:txBody>
          <a:bodyPr wrap="square" rtlCol="0">
            <a:spAutoFit/>
          </a:bodyPr>
          <a:lstStyle/>
          <a:p>
            <a:r>
              <a:rPr lang="en-GB" dirty="0" smtClean="0"/>
              <a:t> </a:t>
            </a:r>
            <a:endParaRPr lang="en-GB" dirty="0"/>
          </a:p>
        </p:txBody>
      </p:sp>
      <p:sp>
        <p:nvSpPr>
          <p:cNvPr id="16" name="TextBox 15"/>
          <p:cNvSpPr txBox="1"/>
          <p:nvPr/>
        </p:nvSpPr>
        <p:spPr>
          <a:xfrm>
            <a:off x="5868144" y="3501008"/>
            <a:ext cx="2514086" cy="369332"/>
          </a:xfrm>
          <a:prstGeom prst="rect">
            <a:avLst/>
          </a:prstGeom>
          <a:noFill/>
        </p:spPr>
        <p:txBody>
          <a:bodyPr wrap="square" rtlCol="0">
            <a:spAutoFit/>
          </a:bodyPr>
          <a:lstStyle/>
          <a:p>
            <a:r>
              <a:rPr lang="en-GB" dirty="0" smtClean="0"/>
              <a:t> </a:t>
            </a:r>
            <a:endParaRPr lang="en-GB" dirty="0"/>
          </a:p>
        </p:txBody>
      </p:sp>
      <p:pic>
        <p:nvPicPr>
          <p:cNvPr id="14" name="Picture 13"/>
          <p:cNvPicPr/>
          <p:nvPr/>
        </p:nvPicPr>
        <p:blipFill>
          <a:blip r:embed="rId3" cstate="print"/>
          <a:srcRect l="19607" t="33728" r="20286" b="13609"/>
          <a:stretch>
            <a:fillRect/>
          </a:stretch>
        </p:blipFill>
        <p:spPr bwMode="auto">
          <a:xfrm>
            <a:off x="971600" y="1844824"/>
            <a:ext cx="3301494" cy="1800200"/>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4" cstate="print"/>
          <a:srcRect l="2632" t="13551" r="9474" b="13084"/>
          <a:stretch>
            <a:fillRect/>
          </a:stretch>
        </p:blipFill>
        <p:spPr bwMode="auto">
          <a:xfrm>
            <a:off x="971600" y="4077072"/>
            <a:ext cx="3312368" cy="1656184"/>
          </a:xfrm>
          <a:prstGeom prst="rect">
            <a:avLst/>
          </a:prstGeom>
          <a:ln>
            <a:noFill/>
          </a:ln>
          <a:effectLst>
            <a:outerShdw blurRad="292100" dist="139700" dir="2700000" algn="tl" rotWithShape="0">
              <a:srgbClr val="333333">
                <a:alpha val="65000"/>
              </a:srgbClr>
            </a:outerShdw>
          </a:effectLst>
        </p:spPr>
      </p:pic>
      <p:pic>
        <p:nvPicPr>
          <p:cNvPr id="18" name="Picture 17"/>
          <p:cNvPicPr/>
          <p:nvPr/>
        </p:nvPicPr>
        <p:blipFill>
          <a:blip r:embed="rId5" cstate="print"/>
          <a:srcRect l="21272" t="13018" r="6271" b="10051"/>
          <a:stretch>
            <a:fillRect/>
          </a:stretch>
        </p:blipFill>
        <p:spPr bwMode="auto">
          <a:xfrm>
            <a:off x="4932041" y="4077072"/>
            <a:ext cx="3168352" cy="1656185"/>
          </a:xfrm>
          <a:prstGeom prst="rect">
            <a:avLst/>
          </a:prstGeom>
          <a:ln>
            <a:noFill/>
          </a:ln>
          <a:effectLst>
            <a:outerShdw blurRad="292100" dist="139700" dir="2700000" algn="tl" rotWithShape="0">
              <a:srgbClr val="333333">
                <a:alpha val="65000"/>
              </a:srgbClr>
            </a:outerShdw>
          </a:effectLst>
        </p:spPr>
      </p:pic>
      <p:pic>
        <p:nvPicPr>
          <p:cNvPr id="19" name="Picture 18"/>
          <p:cNvPicPr/>
          <p:nvPr/>
        </p:nvPicPr>
        <p:blipFill>
          <a:blip r:embed="rId6" cstate="print"/>
          <a:srcRect l="10636" t="15089" r="16566" b="9163"/>
          <a:stretch>
            <a:fillRect/>
          </a:stretch>
        </p:blipFill>
        <p:spPr bwMode="auto">
          <a:xfrm>
            <a:off x="4932040" y="1844824"/>
            <a:ext cx="3096518" cy="1728192"/>
          </a:xfrm>
          <a:prstGeom prst="rect">
            <a:avLst/>
          </a:prstGeom>
          <a:ln>
            <a:noFill/>
          </a:ln>
          <a:effectLst>
            <a:outerShdw blurRad="292100" dist="139700" dir="2700000" algn="tl" rotWithShape="0">
              <a:srgbClr val="333333">
                <a:alpha val="65000"/>
              </a:srgbClr>
            </a:outerShdw>
          </a:effectLst>
        </p:spPr>
      </p:pic>
      <p:pic>
        <p:nvPicPr>
          <p:cNvPr id="6146" name="Picture 2" descr="C:\Users\Tdamse01\Desktop\Presentation Titles\CallForCollaboration.png"/>
          <p:cNvPicPr>
            <a:picLocks noChangeAspect="1" noChangeArrowheads="1"/>
          </p:cNvPicPr>
          <p:nvPr/>
        </p:nvPicPr>
        <p:blipFill>
          <a:blip r:embed="rId7" cstate="print"/>
          <a:srcRect/>
          <a:stretch>
            <a:fillRect/>
          </a:stretch>
        </p:blipFill>
        <p:spPr bwMode="auto">
          <a:xfrm>
            <a:off x="2195736" y="805944"/>
            <a:ext cx="4320480" cy="82481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470</Words>
  <Application>Microsoft Office PowerPoint</Application>
  <PresentationFormat>On-screen Show (4:3)</PresentationFormat>
  <Paragraphs>60</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Wales, Newport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MCHILC01</dc:creator>
  <cp:lastModifiedBy>Gillian Youngs</cp:lastModifiedBy>
  <cp:revision>15</cp:revision>
  <dcterms:created xsi:type="dcterms:W3CDTF">2011-03-28T18:23:20Z</dcterms:created>
  <dcterms:modified xsi:type="dcterms:W3CDTF">2012-10-24T15:09:25Z</dcterms:modified>
</cp:coreProperties>
</file>