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88" r:id="rId3"/>
    <p:sldId id="286" r:id="rId4"/>
    <p:sldId id="287" r:id="rId5"/>
    <p:sldId id="262" r:id="rId6"/>
    <p:sldId id="272" r:id="rId7"/>
    <p:sldId id="263" r:id="rId8"/>
    <p:sldId id="273" r:id="rId9"/>
    <p:sldId id="267" r:id="rId10"/>
    <p:sldId id="264" r:id="rId11"/>
    <p:sldId id="270" r:id="rId12"/>
    <p:sldId id="271"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99"/>
    <a:srgbClr val="99CCFF"/>
    <a:srgbClr val="FFFF66"/>
    <a:srgbClr val="FFCC00"/>
    <a:srgbClr val="3399FF"/>
    <a:srgbClr val="66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89" autoAdjust="0"/>
  </p:normalViewPr>
  <p:slideViewPr>
    <p:cSldViewPr>
      <p:cViewPr varScale="1">
        <p:scale>
          <a:sx n="51" d="100"/>
          <a:sy n="51" d="100"/>
        </p:scale>
        <p:origin x="-190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024AC-9111-418D-A1E8-A9081AA1DCF1}" type="datetimeFigureOut">
              <a:rPr lang="en-GB" smtClean="0"/>
              <a:pPr/>
              <a:t>07/03/2012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D52E8-2ED4-451C-AAB7-3F52D46BB53A}" type="slidenum">
              <a:rPr lang="en-GB" smtClean="0"/>
              <a:pPr/>
              <a:t>‹#›</a:t>
            </a:fld>
            <a:endParaRPr lang="en-GB"/>
          </a:p>
        </p:txBody>
      </p:sp>
    </p:spTree>
    <p:extLst>
      <p:ext uri="{BB962C8B-B14F-4D97-AF65-F5344CB8AC3E}">
        <p14:creationId xmlns:p14="http://schemas.microsoft.com/office/powerpoint/2010/main" xmlns="" val="334517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lickr.com/photos/yukali/archives/date-posted/2008/06/0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flickr.com/photos/yukali/"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a:t>
            </a:r>
            <a:r>
              <a:rPr lang="en-GB" baseline="0" dirty="0" smtClean="0"/>
              <a:t> Kids Online – Slide from Safer Internet Forum Presentations, October 2010</a:t>
            </a:r>
          </a:p>
          <a:p>
            <a:r>
              <a:rPr lang="en-GB" baseline="0" dirty="0" smtClean="0"/>
              <a:t>http://www2.lse.ac.uk/media@lse/research/EUKidsOnline/PresentationsSIF2010.aspx</a:t>
            </a:r>
          </a:p>
          <a:p>
            <a:endParaRPr lang="en-GB" dirty="0"/>
          </a:p>
        </p:txBody>
      </p:sp>
      <p:sp>
        <p:nvSpPr>
          <p:cNvPr id="4" name="Slide Number Placeholder 3"/>
          <p:cNvSpPr>
            <a:spLocks noGrp="1"/>
          </p:cNvSpPr>
          <p:nvPr>
            <p:ph type="sldNum" sz="quarter" idx="10"/>
          </p:nvPr>
        </p:nvSpPr>
        <p:spPr/>
        <p:txBody>
          <a:bodyPr/>
          <a:lstStyle/>
          <a:p>
            <a:fld id="{66F5F658-67E4-4139-907E-9435E7DF1F86}" type="slidenum">
              <a:rPr lang="en-GB" smtClean="0"/>
              <a:pPr/>
              <a:t>5</a:t>
            </a:fld>
            <a:endParaRPr lang="en-GB"/>
          </a:p>
        </p:txBody>
      </p:sp>
    </p:spTree>
    <p:extLst>
      <p:ext uri="{BB962C8B-B14F-4D97-AF65-F5344CB8AC3E}">
        <p14:creationId xmlns:p14="http://schemas.microsoft.com/office/powerpoint/2010/main" xmlns="" val="276601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http://stakeholders.ofcom.org.uk/binaries/research/media-literacy/media-lit11/childrens.pdf</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One in twelve children do not use the internet at all, in any location </a:t>
            </a:r>
            <a:r>
              <a:rPr lang="en-GB" sz="1200" b="0" i="0" u="none" strike="noStrike" kern="1200" baseline="0" dirty="0" smtClean="0">
                <a:solidFill>
                  <a:schemeClr val="tx1"/>
                </a:solidFill>
                <a:latin typeface="+mn-lt"/>
                <a:ea typeface="+mn-ea"/>
                <a:cs typeface="+mn-cs"/>
              </a:rPr>
              <a:t>While the main focus of our analysis is upon children’s use of the internet at home, we are also interested in whether children use the internet anywhere else, for example, at school, at a library, at the houses of relatives or friends, or via a portable device such as a portable media player, games player or mobile. Figure 8 shows where the internet is used by 5-7s, 8-11s, 12-15s, and how this has changed over time. Four distinct groups are shown: those who use the internet at home (and may well use it elsewhere); those who use it elsewhere (and may well use it at school but not at home); those who use it only at school; and those who don’t use it at all.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incidence of using the internet at all (in any location) through any device has not changed for any age group since 2009, and accounts for around four in five 5-7s (79%), over nine in ten 8-11s (95%) and almost all 12-15s (98%). A higher proportion of children aged 8-11 and 12-15 use the internet at home compared to 2009; now accounting for four in five 8-11s (82% vs. 76% in 2009) and nine in ten 12-15s (90% vs. 84%). </a:t>
            </a:r>
            <a:endParaRPr lang="en-GB" dirty="0"/>
          </a:p>
        </p:txBody>
      </p:sp>
      <p:sp>
        <p:nvSpPr>
          <p:cNvPr id="4" name="Slide Number Placeholder 3"/>
          <p:cNvSpPr>
            <a:spLocks noGrp="1"/>
          </p:cNvSpPr>
          <p:nvPr>
            <p:ph type="sldNum" sz="quarter" idx="10"/>
          </p:nvPr>
        </p:nvSpPr>
        <p:spPr/>
        <p:txBody>
          <a:bodyPr/>
          <a:lstStyle/>
          <a:p>
            <a:fld id="{66F5F658-67E4-4139-907E-9435E7DF1F86}" type="slidenum">
              <a:rPr lang="en-GB" smtClean="0"/>
              <a:pPr/>
              <a:t>6</a:t>
            </a:fld>
            <a:endParaRPr lang="en-GB"/>
          </a:p>
        </p:txBody>
      </p:sp>
    </p:spTree>
    <p:extLst>
      <p:ext uri="{BB962C8B-B14F-4D97-AF65-F5344CB8AC3E}">
        <p14:creationId xmlns:p14="http://schemas.microsoft.com/office/powerpoint/2010/main" xmlns="" val="313737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Ofcom: UK children’s media literacy April 2011 http://stakeholders.ofcom.org.uk/binaries/research/media-literacy/media-lit11/childrens.pdf</a:t>
            </a:r>
          </a:p>
          <a:p>
            <a:endParaRPr lang="en-GB" dirty="0"/>
          </a:p>
        </p:txBody>
      </p:sp>
      <p:sp>
        <p:nvSpPr>
          <p:cNvPr id="4" name="Slide Number Placeholder 3"/>
          <p:cNvSpPr>
            <a:spLocks noGrp="1"/>
          </p:cNvSpPr>
          <p:nvPr>
            <p:ph type="sldNum" sz="quarter" idx="10"/>
          </p:nvPr>
        </p:nvSpPr>
        <p:spPr/>
        <p:txBody>
          <a:bodyPr/>
          <a:lstStyle/>
          <a:p>
            <a:fld id="{62493357-09E3-4480-A4B6-F8A035DAE271}" type="slidenum">
              <a:rPr lang="en-GB" smtClean="0"/>
              <a:pPr/>
              <a:t>7</a:t>
            </a:fld>
            <a:endParaRPr lang="en-GB"/>
          </a:p>
        </p:txBody>
      </p:sp>
    </p:spTree>
    <p:extLst>
      <p:ext uri="{BB962C8B-B14F-4D97-AF65-F5344CB8AC3E}">
        <p14:creationId xmlns:p14="http://schemas.microsoft.com/office/powerpoint/2010/main" xmlns="" val="411994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a:t>
            </a:r>
            <a:r>
              <a:rPr lang="en-GB" baseline="0" dirty="0" smtClean="0"/>
              <a:t> Kids Online – Slide from Safer Internet Forum Presentations, October 2010</a:t>
            </a:r>
          </a:p>
          <a:p>
            <a:r>
              <a:rPr lang="en-GB" baseline="0" dirty="0" smtClean="0"/>
              <a:t>http://www2.lse.ac.uk/media@lse/research/EUKidsOnline/PresentationsSIF2010.aspx</a:t>
            </a:r>
          </a:p>
          <a:p>
            <a:endParaRPr lang="en-GB" dirty="0"/>
          </a:p>
        </p:txBody>
      </p:sp>
      <p:sp>
        <p:nvSpPr>
          <p:cNvPr id="4" name="Slide Number Placeholder 3"/>
          <p:cNvSpPr>
            <a:spLocks noGrp="1"/>
          </p:cNvSpPr>
          <p:nvPr>
            <p:ph type="sldNum" sz="quarter" idx="10"/>
          </p:nvPr>
        </p:nvSpPr>
        <p:spPr/>
        <p:txBody>
          <a:bodyPr/>
          <a:lstStyle/>
          <a:p>
            <a:fld id="{66F5F658-67E4-4139-907E-9435E7DF1F86}" type="slidenum">
              <a:rPr lang="en-GB" smtClean="0"/>
              <a:pPr/>
              <a:t>8</a:t>
            </a:fld>
            <a:endParaRPr lang="en-GB"/>
          </a:p>
        </p:txBody>
      </p:sp>
    </p:spTree>
    <p:extLst>
      <p:ext uri="{BB962C8B-B14F-4D97-AF65-F5344CB8AC3E}">
        <p14:creationId xmlns:p14="http://schemas.microsoft.com/office/powerpoint/2010/main" xmlns="" val="169126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Second Life, Women, Cheerleaders</a:t>
            </a:r>
            <a:r>
              <a:rPr lang="en-GB" b="1" baseline="0" dirty="0" smtClean="0"/>
              <a:t> </a:t>
            </a:r>
            <a:r>
              <a:rPr lang="en-GB" dirty="0" smtClean="0">
                <a:latin typeface="Arial" charset="0"/>
                <a:cs typeface="Arial" charset="0"/>
              </a:rPr>
              <a:t>Uploaded on </a:t>
            </a:r>
            <a:r>
              <a:rPr lang="en-GB" dirty="0" smtClean="0">
                <a:latin typeface="Arial" charset="0"/>
                <a:cs typeface="Arial" charset="0"/>
                <a:hlinkClick r:id="rId3"/>
              </a:rPr>
              <a:t>June 7, 2008</a:t>
            </a:r>
            <a:r>
              <a:rPr lang="en-GB" baseline="0" dirty="0" smtClean="0">
                <a:latin typeface="Arial" charset="0"/>
                <a:cs typeface="Arial" charset="0"/>
              </a:rPr>
              <a:t> </a:t>
            </a:r>
            <a:r>
              <a:rPr lang="en-GB" dirty="0" smtClean="0">
                <a:latin typeface="Arial" charset="0"/>
                <a:cs typeface="Arial" charset="0"/>
              </a:rPr>
              <a:t>by </a:t>
            </a:r>
            <a:r>
              <a:rPr lang="en-GB" b="1" dirty="0" err="1" smtClean="0">
                <a:latin typeface="Arial" charset="0"/>
                <a:cs typeface="Arial" charset="0"/>
                <a:hlinkClick r:id="rId4"/>
              </a:rPr>
              <a:t>yukali</a:t>
            </a:r>
            <a:r>
              <a:rPr lang="en-GB" b="1" baseline="0" dirty="0" smtClean="0">
                <a:latin typeface="Arial" charset="0"/>
                <a:cs typeface="Arial" charset="0"/>
              </a:rPr>
              <a:t> </a:t>
            </a:r>
            <a:r>
              <a:rPr lang="en-GB" dirty="0" smtClean="0">
                <a:latin typeface="Arial" charset="0"/>
                <a:cs typeface="Arial" charset="0"/>
              </a:rPr>
              <a:t>http://www.flickr.com/photos/yukali/2558486520/</a:t>
            </a:r>
          </a:p>
          <a:p>
            <a:endParaRPr lang="en-GB" dirty="0" smtClean="0">
              <a:latin typeface="Arial" charset="0"/>
              <a:cs typeface="Arial"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74733B-552C-4EF6-93BA-239CE686CB1E}" type="slidenum">
              <a:rPr lang="en-US" smtClean="0"/>
              <a:pPr eaLnBrk="1" hangingPunct="1"/>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D4C591EF-C86E-4CB6-B2E8-F1FBAF59E7FA}" type="slidenum">
              <a:rPr lang="en-GB" sz="1200" smtClean="0"/>
              <a:pPr/>
              <a:t>10</a:t>
            </a:fld>
            <a:endParaRPr lang="en-GB"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t>Facebook: 'closed' network to indexed network </a:t>
            </a:r>
            <a:br>
              <a:rPr lang="en-GB" dirty="0" smtClean="0"/>
            </a:br>
            <a:r>
              <a:rPr lang="en-GB" dirty="0" smtClean="0"/>
              <a:t>http://www.readwriteweb.com/archives/facebooks_zuckerberg_says_the_age_of_privacy_is_ov.php</a:t>
            </a:r>
            <a:br>
              <a:rPr lang="en-GB" dirty="0" smtClean="0"/>
            </a:br>
            <a:r>
              <a:rPr lang="en-GB" dirty="0" smtClean="0"/>
              <a:t>January 9, 2010</a:t>
            </a:r>
          </a:p>
          <a:p>
            <a:r>
              <a:rPr lang="en-GB" dirty="0" smtClean="0"/>
              <a:t>New Facebook user defaults are set to public - Your name, profile picture, gender, current city, networks, Friends List, and all the pages you subscribe to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DBC48215-611C-4E3C-8787-5FE1A8D30D15}" type="slidenum">
              <a:rPr lang="en-US" sz="1200" smtClean="0"/>
              <a:pPr/>
              <a:t>11</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AD52E8-2ED4-451C-AAB7-3F52D46BB53A}" type="slidenum">
              <a:rPr lang="en-GB" smtClean="0"/>
              <a:pPr/>
              <a:t>13</a:t>
            </a:fld>
            <a:endParaRPr lang="en-GB"/>
          </a:p>
        </p:txBody>
      </p:sp>
    </p:spTree>
    <p:extLst>
      <p:ext uri="{BB962C8B-B14F-4D97-AF65-F5344CB8AC3E}">
        <p14:creationId xmlns:p14="http://schemas.microsoft.com/office/powerpoint/2010/main" xmlns="" val="77999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E1DA33-0835-489A-9D9A-C06E000F3A5B}" type="datetime1">
              <a:rPr lang="en-GB" smtClean="0"/>
              <a:pPr/>
              <a:t>07/03/2012</a:t>
            </a:fld>
            <a:endParaRPr lang="en-GB"/>
          </a:p>
        </p:txBody>
      </p:sp>
      <p:sp>
        <p:nvSpPr>
          <p:cNvPr id="5" name="Footer Placeholder 4"/>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6" name="Slide Number Placeholder 5"/>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93552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CC96F6-1504-4E9D-B59B-A63559462225}" type="datetime1">
              <a:rPr lang="en-GB" smtClean="0"/>
              <a:pPr/>
              <a:t>07/03/2012</a:t>
            </a:fld>
            <a:endParaRPr lang="en-GB"/>
          </a:p>
        </p:txBody>
      </p:sp>
      <p:sp>
        <p:nvSpPr>
          <p:cNvPr id="5" name="Footer Placeholder 4"/>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6" name="Slide Number Placeholder 5"/>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103626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207BD-99E4-4DD8-9F1E-2194882D8486}" type="datetime1">
              <a:rPr lang="en-GB" smtClean="0"/>
              <a:pPr/>
              <a:t>07/03/2012</a:t>
            </a:fld>
            <a:endParaRPr lang="en-GB"/>
          </a:p>
        </p:txBody>
      </p:sp>
      <p:sp>
        <p:nvSpPr>
          <p:cNvPr id="5" name="Footer Placeholder 4"/>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6" name="Slide Number Placeholder 5"/>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55935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1CE5D9-4DF2-49B4-89E4-ECCFDEEA5FD1}" type="datetime1">
              <a:rPr lang="en-GB" smtClean="0"/>
              <a:pPr/>
              <a:t>07/03/2012</a:t>
            </a:fld>
            <a:endParaRPr lang="en-GB"/>
          </a:p>
        </p:txBody>
      </p:sp>
      <p:sp>
        <p:nvSpPr>
          <p:cNvPr id="5" name="Footer Placeholder 4"/>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6" name="Slide Number Placeholder 5"/>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228135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CC16E-29C9-4B25-93FC-17D982EB34AD}" type="datetime1">
              <a:rPr lang="en-GB" smtClean="0"/>
              <a:pPr/>
              <a:t>07/03/2012</a:t>
            </a:fld>
            <a:endParaRPr lang="en-GB"/>
          </a:p>
        </p:txBody>
      </p:sp>
      <p:sp>
        <p:nvSpPr>
          <p:cNvPr id="5" name="Footer Placeholder 4"/>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6" name="Slide Number Placeholder 5"/>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30491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9DDAC3-2C81-42A7-918A-86147EEE1C26}" type="datetime1">
              <a:rPr lang="en-GB" smtClean="0"/>
              <a:pPr/>
              <a:t>07/03/2012</a:t>
            </a:fld>
            <a:endParaRPr lang="en-GB"/>
          </a:p>
        </p:txBody>
      </p:sp>
      <p:sp>
        <p:nvSpPr>
          <p:cNvPr id="6" name="Footer Placeholder 5"/>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7" name="Slide Number Placeholder 6"/>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184433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5DE482-8266-468A-8615-CBBE22E21EBA}" type="datetime1">
              <a:rPr lang="en-GB" smtClean="0"/>
              <a:pPr/>
              <a:t>07/03/2012</a:t>
            </a:fld>
            <a:endParaRPr lang="en-GB"/>
          </a:p>
        </p:txBody>
      </p:sp>
      <p:sp>
        <p:nvSpPr>
          <p:cNvPr id="8" name="Footer Placeholder 7"/>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9" name="Slide Number Placeholder 8"/>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226163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C643EA-28A8-48B6-974D-385AFF11394C}" type="datetime1">
              <a:rPr lang="en-GB" smtClean="0"/>
              <a:pPr/>
              <a:t>07/03/2012</a:t>
            </a:fld>
            <a:endParaRPr lang="en-GB"/>
          </a:p>
        </p:txBody>
      </p:sp>
      <p:sp>
        <p:nvSpPr>
          <p:cNvPr id="4" name="Footer Placeholder 3"/>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5" name="Slide Number Placeholder 4"/>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78804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CA135-E9C6-4AB5-8DC2-884370F57DE3}" type="datetime1">
              <a:rPr lang="en-GB" smtClean="0"/>
              <a:pPr/>
              <a:t>07/03/2012</a:t>
            </a:fld>
            <a:endParaRPr lang="en-GB"/>
          </a:p>
        </p:txBody>
      </p:sp>
      <p:sp>
        <p:nvSpPr>
          <p:cNvPr id="3" name="Footer Placeholder 2"/>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4" name="Slide Number Placeholder 3"/>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344429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72A73-4779-4EB0-82EF-74EA9035E234}" type="datetime1">
              <a:rPr lang="en-GB" smtClean="0"/>
              <a:pPr/>
              <a:t>07/03/2012</a:t>
            </a:fld>
            <a:endParaRPr lang="en-GB"/>
          </a:p>
        </p:txBody>
      </p:sp>
      <p:sp>
        <p:nvSpPr>
          <p:cNvPr id="6" name="Footer Placeholder 5"/>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7" name="Slide Number Placeholder 6"/>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154332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0F60B-64F9-4E8E-B61C-E067CC95EECC}" type="datetime1">
              <a:rPr lang="en-GB" smtClean="0"/>
              <a:pPr/>
              <a:t>07/03/2012</a:t>
            </a:fld>
            <a:endParaRPr lang="en-GB"/>
          </a:p>
        </p:txBody>
      </p:sp>
      <p:sp>
        <p:nvSpPr>
          <p:cNvPr id="6" name="Footer Placeholder 5"/>
          <p:cNvSpPr>
            <a:spLocks noGrp="1"/>
          </p:cNvSpPr>
          <p:nvPr>
            <p:ph type="ftr" sz="quarter" idx="11"/>
          </p:nvPr>
        </p:nvSpPr>
        <p:spPr/>
        <p:txBody>
          <a:bodyPr/>
          <a:lstStyle/>
          <a:p>
            <a:r>
              <a:rPr lang="en-GB" smtClean="0"/>
              <a:t>Josie Fraser  ESRC Seminar Series: ‘Digital Policy: Connectivity, Creativity and Rights  2011</a:t>
            </a:r>
            <a:endParaRPr lang="en-GB"/>
          </a:p>
        </p:txBody>
      </p:sp>
      <p:sp>
        <p:nvSpPr>
          <p:cNvPr id="7" name="Slide Number Placeholder 6"/>
          <p:cNvSpPr>
            <a:spLocks noGrp="1"/>
          </p:cNvSpPr>
          <p:nvPr>
            <p:ph type="sldNum" sz="quarter" idx="12"/>
          </p:nvPr>
        </p:nvSpPr>
        <p:spPr/>
        <p:txBody>
          <a:body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50412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055F2-F547-4909-9CA1-9F99C5D8AAAC}" type="datetime1">
              <a:rPr lang="en-GB" smtClean="0"/>
              <a:pPr/>
              <a:t>07/03/2012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Josie Fraser  ESRC Seminar Series: ‘Digital Policy: Connectivity, Creativity and Rights  2011</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BF855-8712-41B7-AD5B-A9D784B28A72}" type="slidenum">
              <a:rPr lang="en-GB" smtClean="0"/>
              <a:pPr/>
              <a:t>‹#›</a:t>
            </a:fld>
            <a:endParaRPr lang="en-GB"/>
          </a:p>
        </p:txBody>
      </p:sp>
    </p:spTree>
    <p:extLst>
      <p:ext uri="{BB962C8B-B14F-4D97-AF65-F5344CB8AC3E}">
        <p14:creationId xmlns:p14="http://schemas.microsoft.com/office/powerpoint/2010/main" xmlns="" val="1873247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chemeClr val="tx1">
                    <a:lumMod val="50000"/>
                    <a:lumOff val="50000"/>
                  </a:schemeClr>
                </a:solidFill>
              </a:rPr>
              <a:t>Digital Literacy and Self-Regulation Online: Insights for Policy</a:t>
            </a:r>
            <a:endParaRPr lang="en-GB" sz="3200" b="1" dirty="0">
              <a:solidFill>
                <a:schemeClr val="tx1">
                  <a:lumMod val="50000"/>
                  <a:lumOff val="50000"/>
                </a:schemeClr>
              </a:solidFill>
            </a:endParaRPr>
          </a:p>
        </p:txBody>
      </p:sp>
      <p:sp>
        <p:nvSpPr>
          <p:cNvPr id="3" name="Content Placeholder 2"/>
          <p:cNvSpPr>
            <a:spLocks noGrp="1"/>
          </p:cNvSpPr>
          <p:nvPr>
            <p:ph idx="1"/>
          </p:nvPr>
        </p:nvSpPr>
        <p:spPr>
          <a:xfrm>
            <a:off x="457200" y="1600200"/>
            <a:ext cx="8229600" cy="4853136"/>
          </a:xfrm>
        </p:spPr>
        <p:txBody>
          <a:bodyPr>
            <a:normAutofit/>
          </a:bodyPr>
          <a:lstStyle/>
          <a:p>
            <a:pPr marL="0" indent="0" algn="ctr">
              <a:buNone/>
            </a:pPr>
            <a:r>
              <a:rPr lang="en-GB" sz="4800" dirty="0" smtClean="0">
                <a:solidFill>
                  <a:schemeClr val="tx1">
                    <a:lumMod val="65000"/>
                    <a:lumOff val="35000"/>
                  </a:schemeClr>
                </a:solidFill>
              </a:rPr>
              <a:t>Digital Literacy and Informed Learning</a:t>
            </a:r>
          </a:p>
          <a:p>
            <a:pPr marL="0" indent="0" algn="ctr">
              <a:buNone/>
            </a:pPr>
            <a:r>
              <a:rPr lang="en-GB" sz="4800" b="1" dirty="0" smtClean="0">
                <a:solidFill>
                  <a:schemeClr val="tx1">
                    <a:lumMod val="65000"/>
                    <a:lumOff val="35000"/>
                  </a:schemeClr>
                </a:solidFill>
              </a:rPr>
              <a:t>Josie Fraser: Digital Literacy: regulating which self? </a:t>
            </a:r>
          </a:p>
          <a:p>
            <a:pPr marL="0" indent="0" algn="ctr">
              <a:buNone/>
            </a:pPr>
            <a:endParaRPr lang="en-GB" sz="4800" dirty="0" smtClean="0">
              <a:solidFill>
                <a:schemeClr val="tx1">
                  <a:lumMod val="65000"/>
                  <a:lumOff val="35000"/>
                </a:schemeClr>
              </a:solidFill>
            </a:endParaRPr>
          </a:p>
          <a:p>
            <a:pPr marL="0" indent="0" algn="ctr">
              <a:buNone/>
            </a:pPr>
            <a:r>
              <a:rPr lang="en-GB" sz="4400" dirty="0" smtClean="0">
                <a:solidFill>
                  <a:schemeClr val="tx1">
                    <a:lumMod val="65000"/>
                    <a:lumOff val="35000"/>
                  </a:schemeClr>
                </a:solidFill>
              </a:rPr>
              <a:t>#digipol11</a:t>
            </a:r>
            <a:endParaRPr lang="en-GB" sz="4400" dirty="0"/>
          </a:p>
        </p:txBody>
      </p:sp>
      <p:sp>
        <p:nvSpPr>
          <p:cNvPr id="4" name="Footer Placeholder 3"/>
          <p:cNvSpPr>
            <a:spLocks noGrp="1"/>
          </p:cNvSpPr>
          <p:nvPr>
            <p:ph type="ftr" sz="quarter" idx="11"/>
          </p:nvPr>
        </p:nvSpPr>
        <p:spPr>
          <a:xfrm>
            <a:off x="323528" y="6356350"/>
            <a:ext cx="8496944" cy="365125"/>
          </a:xfrm>
        </p:spPr>
        <p:txBody>
          <a:bodyPr/>
          <a:lstStyle/>
          <a:p>
            <a:r>
              <a:rPr lang="en-GB" dirty="0" smtClean="0"/>
              <a:t>Josie Fraser 	ESRC Seminar Series: ‘Digital Policy: Connectivity, Creativity and Rights 	2011</a:t>
            </a:r>
            <a:endParaRPr lang="en-GB" dirty="0"/>
          </a:p>
        </p:txBody>
      </p:sp>
    </p:spTree>
    <p:extLst>
      <p:ext uri="{BB962C8B-B14F-4D97-AF65-F5344CB8AC3E}">
        <p14:creationId xmlns:p14="http://schemas.microsoft.com/office/powerpoint/2010/main" xmlns="" val="125806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571500" y="785813"/>
            <a:ext cx="7858125"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GB" sz="4400" dirty="0">
                <a:latin typeface="+mj-lt"/>
              </a:rPr>
              <a:t>Digital Literacy =</a:t>
            </a:r>
          </a:p>
          <a:p>
            <a:endParaRPr lang="en-GB" sz="4400" dirty="0">
              <a:latin typeface="+mj-lt"/>
            </a:endParaRPr>
          </a:p>
          <a:p>
            <a:r>
              <a:rPr lang="en-GB" sz="4400" dirty="0">
                <a:latin typeface="+mj-lt"/>
              </a:rPr>
              <a:t>digital tool knowledge +</a:t>
            </a:r>
          </a:p>
          <a:p>
            <a:r>
              <a:rPr lang="en-GB" sz="4400" dirty="0">
                <a:latin typeface="+mj-lt"/>
              </a:rPr>
              <a:t>critical thinking +</a:t>
            </a:r>
          </a:p>
          <a:p>
            <a:r>
              <a:rPr lang="en-GB" sz="4400" dirty="0">
                <a:latin typeface="+mj-lt"/>
              </a:rPr>
              <a:t>social engagement</a:t>
            </a:r>
          </a:p>
          <a:p>
            <a:endParaRPr lang="en-GB" sz="4400" dirty="0">
              <a:latin typeface="+mj-lt"/>
            </a:endParaRPr>
          </a:p>
          <a:p>
            <a:endParaRPr lang="en-GB" dirty="0"/>
          </a:p>
        </p:txBody>
      </p:sp>
      <p:sp>
        <p:nvSpPr>
          <p:cNvPr id="2" name="Footer Placeholder 1"/>
          <p:cNvSpPr>
            <a:spLocks noGrp="1"/>
          </p:cNvSpPr>
          <p:nvPr>
            <p:ph type="ftr" sz="quarter" idx="11"/>
          </p:nvPr>
        </p:nvSpPr>
        <p:spPr>
          <a:xfrm>
            <a:off x="251520" y="6356350"/>
            <a:ext cx="8640960" cy="365125"/>
          </a:xfrm>
        </p:spPr>
        <p:txBody>
          <a:bodyPr/>
          <a:lstStyle/>
          <a:p>
            <a:r>
              <a:rPr lang="en-GB" dirty="0" smtClean="0"/>
              <a:t>Josie Fraser  ESRC Seminar Series: ‘Digital Policy: Connectivity, Creativity and Rights  2011</a:t>
            </a:r>
            <a:endParaRPr lang="en-GB" dirty="0"/>
          </a:p>
        </p:txBody>
      </p:sp>
    </p:spTree>
    <p:extLst>
      <p:ext uri="{BB962C8B-B14F-4D97-AF65-F5344CB8AC3E}">
        <p14:creationId xmlns:p14="http://schemas.microsoft.com/office/powerpoint/2010/main" xmlns="" val="2727673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GB" dirty="0" smtClean="0"/>
          </a:p>
        </p:txBody>
      </p:sp>
      <p:sp>
        <p:nvSpPr>
          <p:cNvPr id="62467" name="Content Placeholder 2"/>
          <p:cNvSpPr>
            <a:spLocks noGrp="1"/>
          </p:cNvSpPr>
          <p:nvPr>
            <p:ph idx="1"/>
          </p:nvPr>
        </p:nvSpPr>
        <p:spPr>
          <a:xfrm>
            <a:off x="457200" y="332656"/>
            <a:ext cx="8229600" cy="5793507"/>
          </a:xfrm>
        </p:spPr>
        <p:txBody>
          <a:bodyPr/>
          <a:lstStyle/>
          <a:p>
            <a:pPr>
              <a:buFontTx/>
              <a:buNone/>
            </a:pPr>
            <a:endParaRPr lang="en-GB" dirty="0" smtClean="0"/>
          </a:p>
          <a:p>
            <a:pPr>
              <a:buFontTx/>
              <a:buNone/>
            </a:pPr>
            <a:r>
              <a:rPr lang="en-GB" dirty="0" smtClean="0"/>
              <a:t>“&amp; then in the last 5 or 6 years, blogging has taken off in a huge way and all these different services that have people sharing all this information. People have really gotten comfortable not only sharing more information and different kinds, but more openly and with more people. That social norm is just something that has evolved over time.“</a:t>
            </a:r>
          </a:p>
          <a:p>
            <a:pPr algn="r">
              <a:buFontTx/>
              <a:buNone/>
            </a:pPr>
            <a:r>
              <a:rPr lang="en-GB" sz="2800" dirty="0" smtClean="0"/>
              <a:t>Mark </a:t>
            </a:r>
            <a:r>
              <a:rPr lang="en-GB" sz="2800" dirty="0" err="1" smtClean="0"/>
              <a:t>Zuckerberg</a:t>
            </a:r>
            <a:r>
              <a:rPr lang="en-GB" sz="2800" dirty="0" smtClean="0"/>
              <a:t>, January 2010</a:t>
            </a:r>
          </a:p>
        </p:txBody>
      </p:sp>
      <p:sp>
        <p:nvSpPr>
          <p:cNvPr id="2" name="Footer Placeholder 1"/>
          <p:cNvSpPr>
            <a:spLocks noGrp="1"/>
          </p:cNvSpPr>
          <p:nvPr>
            <p:ph type="ftr" sz="quarter" idx="11"/>
          </p:nvPr>
        </p:nvSpPr>
        <p:spPr>
          <a:xfrm>
            <a:off x="251520" y="6356350"/>
            <a:ext cx="8640960" cy="365125"/>
          </a:xfrm>
        </p:spPr>
        <p:txBody>
          <a:bodyPr/>
          <a:lstStyle/>
          <a:p>
            <a:r>
              <a:rPr lang="en-GB" dirty="0" smtClean="0"/>
              <a:t>Josie Fraser  ESRC Seminar Series: ‘Digital Policy: Connectivity, Creativity and Rights  2011</a:t>
            </a:r>
            <a:endParaRPr lang="en-GB" dirty="0"/>
          </a:p>
        </p:txBody>
      </p:sp>
    </p:spTree>
    <p:extLst>
      <p:ext uri="{BB962C8B-B14F-4D97-AF65-F5344CB8AC3E}">
        <p14:creationId xmlns:p14="http://schemas.microsoft.com/office/powerpoint/2010/main" xmlns="" val="101977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buNone/>
            </a:pPr>
            <a:endParaRPr lang="en-GB" dirty="0" smtClean="0">
              <a:latin typeface="+mj-lt"/>
              <a:cs typeface="Arial" pitchFamily="34" charset="0"/>
            </a:endParaRPr>
          </a:p>
          <a:p>
            <a:pPr marL="0" indent="0">
              <a:buNone/>
            </a:pPr>
            <a:r>
              <a:rPr lang="en-GB" sz="5400" dirty="0" smtClean="0">
                <a:latin typeface="+mj-lt"/>
                <a:cs typeface="Arial" pitchFamily="34" charset="0"/>
              </a:rPr>
              <a:t>How can we make sure that digital literacy programmes don’t further disadvantage already disadvantaged learners? </a:t>
            </a:r>
          </a:p>
          <a:p>
            <a:pPr marL="0" indent="0">
              <a:buNone/>
            </a:pPr>
            <a:endParaRPr lang="en-GB" dirty="0">
              <a:latin typeface="Arial" pitchFamily="34" charset="0"/>
              <a:cs typeface="Arial" pitchFamily="34" charset="0"/>
            </a:endParaRPr>
          </a:p>
          <a:p>
            <a:pPr marL="0" indent="0">
              <a:buNone/>
            </a:pPr>
            <a:endParaRPr lang="en-GB" dirty="0">
              <a:latin typeface="Adler" pitchFamily="2" charset="0"/>
            </a:endParaRPr>
          </a:p>
        </p:txBody>
      </p:sp>
      <p:sp>
        <p:nvSpPr>
          <p:cNvPr id="2" name="Footer Placeholder 1"/>
          <p:cNvSpPr>
            <a:spLocks noGrp="1"/>
          </p:cNvSpPr>
          <p:nvPr>
            <p:ph type="ftr" sz="quarter" idx="11"/>
          </p:nvPr>
        </p:nvSpPr>
        <p:spPr>
          <a:xfrm>
            <a:off x="251520" y="6356350"/>
            <a:ext cx="8640960" cy="365125"/>
          </a:xfrm>
        </p:spPr>
        <p:txBody>
          <a:bodyPr/>
          <a:lstStyle/>
          <a:p>
            <a:r>
              <a:rPr lang="en-GB" dirty="0" smtClean="0"/>
              <a:t>Josie Fraser  ESRC Seminar Series: ‘Digital Policy: Connectivity, Creativity and Rights  2011</a:t>
            </a:r>
            <a:endParaRPr lang="en-GB" dirty="0"/>
          </a:p>
        </p:txBody>
      </p:sp>
    </p:spTree>
    <p:extLst>
      <p:ext uri="{BB962C8B-B14F-4D97-AF65-F5344CB8AC3E}">
        <p14:creationId xmlns:p14="http://schemas.microsoft.com/office/powerpoint/2010/main" xmlns="" val="4247775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GB" sz="4800" dirty="0"/>
          </a:p>
        </p:txBody>
      </p:sp>
      <p:sp>
        <p:nvSpPr>
          <p:cNvPr id="3" name="Content Placeholder 2"/>
          <p:cNvSpPr>
            <a:spLocks noGrp="1"/>
          </p:cNvSpPr>
          <p:nvPr>
            <p:ph idx="1"/>
          </p:nvPr>
        </p:nvSpPr>
        <p:spPr>
          <a:xfrm>
            <a:off x="457200" y="1600200"/>
            <a:ext cx="8229600" cy="4853136"/>
          </a:xfrm>
        </p:spPr>
        <p:txBody>
          <a:bodyPr>
            <a:normAutofit/>
          </a:bodyPr>
          <a:lstStyle/>
          <a:p>
            <a:pPr marL="0" indent="0">
              <a:buNone/>
            </a:pPr>
            <a:r>
              <a:rPr lang="en-GB" dirty="0" smtClean="0"/>
              <a:t/>
            </a:r>
            <a:br>
              <a:rPr lang="en-GB" dirty="0" smtClean="0"/>
            </a:br>
            <a:endParaRPr lang="en-GB" dirty="0" smtClean="0"/>
          </a:p>
          <a:p>
            <a:pPr marL="0" indent="0" algn="ctr">
              <a:buNone/>
            </a:pPr>
            <a:r>
              <a:rPr lang="en-GB" sz="7200" dirty="0" smtClean="0"/>
              <a:t>Thank you! </a:t>
            </a:r>
            <a:endParaRPr lang="en-GB" sz="4800" dirty="0" smtClean="0"/>
          </a:p>
          <a:p>
            <a:pPr marL="0" indent="0" algn="ctr">
              <a:buNone/>
            </a:pPr>
            <a:endParaRPr lang="en-GB" sz="4800" dirty="0" smtClean="0"/>
          </a:p>
          <a:p>
            <a:pPr marL="0" indent="0">
              <a:buNone/>
            </a:pPr>
            <a:endParaRPr lang="en-GB" dirty="0"/>
          </a:p>
        </p:txBody>
      </p:sp>
      <p:sp>
        <p:nvSpPr>
          <p:cNvPr id="4" name="Footer Placeholder 3"/>
          <p:cNvSpPr>
            <a:spLocks noGrp="1"/>
          </p:cNvSpPr>
          <p:nvPr>
            <p:ph type="ftr" sz="quarter" idx="11"/>
          </p:nvPr>
        </p:nvSpPr>
        <p:spPr>
          <a:xfrm>
            <a:off x="251520" y="6356350"/>
            <a:ext cx="8640960" cy="365125"/>
          </a:xfrm>
        </p:spPr>
        <p:txBody>
          <a:bodyPr/>
          <a:lstStyle/>
          <a:p>
            <a:r>
              <a:rPr lang="en-GB" dirty="0" smtClean="0"/>
              <a:t>Josie Fraser  ESRC Seminar Series: ‘Digital Policy: Connectivity, Creativity and Rights  2011</a:t>
            </a:r>
            <a:endParaRPr lang="en-GB" dirty="0"/>
          </a:p>
        </p:txBody>
      </p:sp>
    </p:spTree>
    <p:extLst>
      <p:ext uri="{BB962C8B-B14F-4D97-AF65-F5344CB8AC3E}">
        <p14:creationId xmlns:p14="http://schemas.microsoft.com/office/powerpoint/2010/main" xmlns="" val="1831719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BSF in Leicester</a:t>
            </a:r>
            <a:endParaRPr lang="en-GB" dirty="0"/>
          </a:p>
        </p:txBody>
      </p:sp>
      <p:sp>
        <p:nvSpPr>
          <p:cNvPr id="3" name="Content Placeholder 2"/>
          <p:cNvSpPr>
            <a:spLocks noGrp="1"/>
          </p:cNvSpPr>
          <p:nvPr>
            <p:ph idx="1"/>
          </p:nvPr>
        </p:nvSpPr>
        <p:spPr/>
        <p:txBody>
          <a:bodyPr/>
          <a:lstStyle/>
          <a:p>
            <a:r>
              <a:rPr lang="en-GB" dirty="0" smtClean="0"/>
              <a:t>Approximately £340 million capital build programme</a:t>
            </a:r>
          </a:p>
          <a:p>
            <a:r>
              <a:rPr lang="en-GB" dirty="0" smtClean="0"/>
              <a:t>27 secondary school sites - including Pupil Referral Units, SEN, Hospital school</a:t>
            </a:r>
          </a:p>
          <a:p>
            <a:r>
              <a:rPr lang="en-GB" dirty="0" smtClean="0"/>
              <a:t>20,000 Learner places – building works completed by 2015 </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00392" y="5589240"/>
            <a:ext cx="682752" cy="950976"/>
          </a:xfrm>
          <a:prstGeom prst="rect">
            <a:avLst/>
          </a:prstGeom>
        </p:spPr>
      </p:pic>
    </p:spTree>
    <p:extLst>
      <p:ext uri="{BB962C8B-B14F-4D97-AF65-F5344CB8AC3E}">
        <p14:creationId xmlns:p14="http://schemas.microsoft.com/office/powerpoint/2010/main" xmlns="" val="3722448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heading?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Increasing critical infrastructure, network &amp; connectivity</a:t>
            </a:r>
          </a:p>
          <a:p>
            <a:r>
              <a:rPr lang="en-GB" dirty="0" smtClean="0"/>
              <a:t>Into the cloud – services and storage</a:t>
            </a:r>
          </a:p>
          <a:p>
            <a:r>
              <a:rPr lang="en-GB" dirty="0" smtClean="0"/>
              <a:t>Learner Owned devices</a:t>
            </a:r>
          </a:p>
          <a:p>
            <a:r>
              <a:rPr lang="en-GB" dirty="0" smtClean="0"/>
              <a:t>Use of technology to support energy reduction</a:t>
            </a:r>
          </a:p>
          <a:p>
            <a:r>
              <a:rPr lang="en-GB" dirty="0" smtClean="0"/>
              <a:t>Increasingly school-centred decision making and budgets</a:t>
            </a:r>
          </a:p>
          <a:p>
            <a:r>
              <a:rPr lang="en-GB" dirty="0" smtClean="0"/>
              <a:t>Current flux regarding curriculum &amp; indicators</a:t>
            </a:r>
          </a:p>
          <a:p>
            <a:r>
              <a:rPr lang="en-GB" dirty="0" smtClean="0"/>
              <a:t>Lack of national commitment to technology for education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00392" y="5589240"/>
            <a:ext cx="682752" cy="950976"/>
          </a:xfrm>
          <a:prstGeom prst="rect">
            <a:avLst/>
          </a:prstGeom>
        </p:spPr>
      </p:pic>
    </p:spTree>
    <p:extLst>
      <p:ext uri="{BB962C8B-B14F-4D97-AF65-F5344CB8AC3E}">
        <p14:creationId xmlns:p14="http://schemas.microsoft.com/office/powerpoint/2010/main" xmlns="" val="2156699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priorities</a:t>
            </a:r>
            <a:endParaRPr lang="en-GB" dirty="0"/>
          </a:p>
        </p:txBody>
      </p:sp>
      <p:sp>
        <p:nvSpPr>
          <p:cNvPr id="3" name="Content Placeholder 2"/>
          <p:cNvSpPr>
            <a:spLocks noGrp="1"/>
          </p:cNvSpPr>
          <p:nvPr>
            <p:ph idx="1"/>
          </p:nvPr>
        </p:nvSpPr>
        <p:spPr/>
        <p:txBody>
          <a:bodyPr/>
          <a:lstStyle/>
          <a:p>
            <a:r>
              <a:rPr lang="en-GB" dirty="0"/>
              <a:t>s</a:t>
            </a:r>
            <a:r>
              <a:rPr lang="en-GB" dirty="0" smtClean="0"/>
              <a:t>pace &amp; place</a:t>
            </a:r>
          </a:p>
          <a:p>
            <a:r>
              <a:rPr lang="en-GB" dirty="0"/>
              <a:t>w</a:t>
            </a:r>
            <a:r>
              <a:rPr lang="en-GB" dirty="0" smtClean="0"/>
              <a:t>orkforce development &amp; innovation</a:t>
            </a:r>
          </a:p>
          <a:p>
            <a:r>
              <a:rPr lang="en-GB" dirty="0"/>
              <a:t>n</a:t>
            </a:r>
            <a:r>
              <a:rPr lang="en-GB" dirty="0" smtClean="0"/>
              <a:t>etworked learning &amp; communities</a:t>
            </a:r>
          </a:p>
          <a:p>
            <a:r>
              <a:rPr lang="en-GB" dirty="0"/>
              <a:t>i</a:t>
            </a:r>
            <a:r>
              <a:rPr lang="en-GB" dirty="0" smtClean="0"/>
              <a:t>nformation </a:t>
            </a:r>
            <a:r>
              <a:rPr lang="en-GB" dirty="0"/>
              <a:t>m</a:t>
            </a:r>
            <a:r>
              <a:rPr lang="en-GB" dirty="0" smtClean="0"/>
              <a:t>anagement</a:t>
            </a:r>
          </a:p>
          <a:p>
            <a:r>
              <a:rPr lang="en-GB" dirty="0"/>
              <a:t>g</a:t>
            </a:r>
            <a:r>
              <a:rPr lang="en-GB" dirty="0" smtClean="0"/>
              <a:t>reen ICT</a:t>
            </a:r>
          </a:p>
          <a:p>
            <a:r>
              <a:rPr lang="en-GB" dirty="0"/>
              <a:t>e</a:t>
            </a:r>
            <a:r>
              <a:rPr lang="en-GB" dirty="0" smtClean="0"/>
              <a:t>-safety &amp; e-citizenship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00392" y="5589240"/>
            <a:ext cx="682752" cy="950976"/>
          </a:xfrm>
          <a:prstGeom prst="rect">
            <a:avLst/>
          </a:prstGeom>
        </p:spPr>
      </p:pic>
    </p:spTree>
    <p:extLst>
      <p:ext uri="{BB962C8B-B14F-4D97-AF65-F5344CB8AC3E}">
        <p14:creationId xmlns:p14="http://schemas.microsoft.com/office/powerpoint/2010/main" xmlns="" val="1494915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075" y="319087"/>
            <a:ext cx="8705850" cy="6219825"/>
          </a:xfrm>
          <a:prstGeom prst="rect">
            <a:avLst/>
          </a:prstGeom>
        </p:spPr>
      </p:pic>
      <p:sp>
        <p:nvSpPr>
          <p:cNvPr id="4" name="Footer Placeholder 3"/>
          <p:cNvSpPr>
            <a:spLocks noGrp="1"/>
          </p:cNvSpPr>
          <p:nvPr>
            <p:ph type="ftr" sz="quarter" idx="11"/>
          </p:nvPr>
        </p:nvSpPr>
        <p:spPr>
          <a:xfrm>
            <a:off x="219075" y="6356350"/>
            <a:ext cx="8705850" cy="365125"/>
          </a:xfrm>
        </p:spPr>
        <p:txBody>
          <a:bodyPr/>
          <a:lstStyle/>
          <a:p>
            <a:r>
              <a:rPr lang="en-GB" dirty="0" smtClean="0"/>
              <a:t>Josie Fraser  ESRC Seminar Series: ‘Digital Policy: Connectivity, Creativity and Rights  2011</a:t>
            </a:r>
            <a:endParaRPr lang="en-GB" dirty="0"/>
          </a:p>
        </p:txBody>
      </p:sp>
    </p:spTree>
    <p:extLst>
      <p:ext uri="{BB962C8B-B14F-4D97-AF65-F5344CB8AC3E}">
        <p14:creationId xmlns:p14="http://schemas.microsoft.com/office/powerpoint/2010/main" xmlns="" val="2638923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to the internet</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2576" y="0"/>
            <a:ext cx="10583816" cy="6849968"/>
          </a:xfrm>
        </p:spPr>
      </p:pic>
    </p:spTree>
    <p:extLst>
      <p:ext uri="{BB962C8B-B14F-4D97-AF65-F5344CB8AC3E}">
        <p14:creationId xmlns:p14="http://schemas.microsoft.com/office/powerpoint/2010/main" xmlns="" val="3456460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14467" y="188640"/>
            <a:ext cx="8541669" cy="5615930"/>
          </a:xfrm>
        </p:spPr>
      </p:pic>
      <p:sp>
        <p:nvSpPr>
          <p:cNvPr id="5" name="Footer Placeholder 4"/>
          <p:cNvSpPr>
            <a:spLocks noGrp="1"/>
          </p:cNvSpPr>
          <p:nvPr>
            <p:ph type="ftr" sz="quarter" idx="11"/>
          </p:nvPr>
        </p:nvSpPr>
        <p:spPr>
          <a:xfrm>
            <a:off x="251520" y="6356350"/>
            <a:ext cx="8640960" cy="365125"/>
          </a:xfrm>
        </p:spPr>
        <p:txBody>
          <a:bodyPr/>
          <a:lstStyle/>
          <a:p>
            <a:r>
              <a:rPr lang="en-GB" dirty="0" smtClean="0"/>
              <a:t>Josie Fraser  ESRC Seminar Series: ‘Digital Policy: Connectivity, Creativity and Rights  2011</a:t>
            </a:r>
            <a:endParaRPr lang="en-GB" dirty="0"/>
          </a:p>
        </p:txBody>
      </p:sp>
    </p:spTree>
    <p:extLst>
      <p:ext uri="{BB962C8B-B14F-4D97-AF65-F5344CB8AC3E}">
        <p14:creationId xmlns:p14="http://schemas.microsoft.com/office/powerpoint/2010/main" xmlns="" val="819335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381000"/>
            <a:ext cx="8686800" cy="6096000"/>
          </a:xfrm>
          <a:prstGeom prst="rect">
            <a:avLst/>
          </a:prstGeom>
        </p:spPr>
      </p:pic>
      <p:sp>
        <p:nvSpPr>
          <p:cNvPr id="4" name="Footer Placeholder 3"/>
          <p:cNvSpPr>
            <a:spLocks noGrp="1"/>
          </p:cNvSpPr>
          <p:nvPr>
            <p:ph type="ftr" sz="quarter" idx="11"/>
          </p:nvPr>
        </p:nvSpPr>
        <p:spPr>
          <a:xfrm>
            <a:off x="228600" y="6356350"/>
            <a:ext cx="8686800" cy="365125"/>
          </a:xfrm>
        </p:spPr>
        <p:txBody>
          <a:bodyPr/>
          <a:lstStyle/>
          <a:p>
            <a:r>
              <a:rPr lang="en-GB" dirty="0" smtClean="0"/>
              <a:t>Josie Fraser  ESRC Seminar Series: ‘Digital Policy: Connectivity, Creativity and Rights  2011</a:t>
            </a:r>
            <a:endParaRPr lang="en-GB" dirty="0"/>
          </a:p>
        </p:txBody>
      </p:sp>
    </p:spTree>
    <p:extLst>
      <p:ext uri="{BB962C8B-B14F-4D97-AF65-F5344CB8AC3E}">
        <p14:creationId xmlns:p14="http://schemas.microsoft.com/office/powerpoint/2010/main" xmlns="" val="2568137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GB" smtClean="0"/>
          </a:p>
        </p:txBody>
      </p:sp>
      <p:pic>
        <p:nvPicPr>
          <p:cNvPr id="12291"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393700"/>
            <a:ext cx="9144000" cy="7251700"/>
          </a:xfrm>
          <a:noFill/>
        </p:spPr>
      </p:pic>
    </p:spTree>
    <p:extLst>
      <p:ext uri="{BB962C8B-B14F-4D97-AF65-F5344CB8AC3E}">
        <p14:creationId xmlns:p14="http://schemas.microsoft.com/office/powerpoint/2010/main" xmlns="" val="1751040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682</Words>
  <Application>Microsoft Office PowerPoint</Application>
  <PresentationFormat>On-screen Show (4:3)</PresentationFormat>
  <Paragraphs>68</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Digital Literacy and Self-Regulation Online: Insights for Policy</vt:lpstr>
      <vt:lpstr>BSF in Leicester</vt:lpstr>
      <vt:lpstr>Where are we heading? </vt:lpstr>
      <vt:lpstr>Strategic priorities</vt:lpstr>
      <vt:lpstr>Slide 5</vt:lpstr>
      <vt:lpstr>Access to the internet</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Fraser</dc:creator>
  <cp:lastModifiedBy> </cp:lastModifiedBy>
  <cp:revision>18</cp:revision>
  <dcterms:created xsi:type="dcterms:W3CDTF">2011-10-11T18:01:18Z</dcterms:created>
  <dcterms:modified xsi:type="dcterms:W3CDTF">2012-03-07T11:38:07Z</dcterms:modified>
</cp:coreProperties>
</file>