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5"/>
  </p:notesMasterIdLst>
  <p:handoutMasterIdLst>
    <p:handoutMasterId r:id="rId26"/>
  </p:handoutMasterIdLst>
  <p:sldIdLst>
    <p:sldId id="282" r:id="rId3"/>
    <p:sldId id="259" r:id="rId4"/>
    <p:sldId id="264" r:id="rId5"/>
    <p:sldId id="262" r:id="rId6"/>
    <p:sldId id="267" r:id="rId7"/>
    <p:sldId id="283" r:id="rId8"/>
    <p:sldId id="266" r:id="rId9"/>
    <p:sldId id="265" r:id="rId10"/>
    <p:sldId id="269" r:id="rId11"/>
    <p:sldId id="270" r:id="rId12"/>
    <p:sldId id="271" r:id="rId13"/>
    <p:sldId id="272" r:id="rId14"/>
    <p:sldId id="274" r:id="rId15"/>
    <p:sldId id="275" r:id="rId16"/>
    <p:sldId id="276" r:id="rId17"/>
    <p:sldId id="277" r:id="rId18"/>
    <p:sldId id="279" r:id="rId19"/>
    <p:sldId id="278" r:id="rId20"/>
    <p:sldId id="280" r:id="rId21"/>
    <p:sldId id="281" r:id="rId22"/>
    <p:sldId id="284" r:id="rId23"/>
    <p:sldId id="285"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13532E-B91F-409C-AA5F-57F179EDBEBF}" v="3547" dt="2018-06-22T15:02:37.85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327" autoAdjust="0"/>
  </p:normalViewPr>
  <p:slideViewPr>
    <p:cSldViewPr snapToGrid="0">
      <p:cViewPr varScale="1">
        <p:scale>
          <a:sx n="75" d="100"/>
          <a:sy n="75" d="100"/>
        </p:scale>
        <p:origin x="1896" y="54"/>
      </p:cViewPr>
      <p:guideLst/>
    </p:cSldViewPr>
  </p:slideViewPr>
  <p:notesTextViewPr>
    <p:cViewPr>
      <p:scale>
        <a:sx n="1" d="1"/>
        <a:sy n="1" d="1"/>
      </p:scale>
      <p:origin x="0" y="0"/>
    </p:cViewPr>
  </p:notesTextViewPr>
  <p:notesViewPr>
    <p:cSldViewPr snapToGrid="0" showGuides="1">
      <p:cViewPr varScale="1">
        <p:scale>
          <a:sx n="79" d="100"/>
          <a:sy n="79" d="100"/>
        </p:scale>
        <p:origin x="319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F741D12-1BA0-4D16-B253-39E4DA7AD69F}" type="datetimeFigureOut">
              <a:rPr lang="en-US" smtClean="0"/>
              <a:t>7/5/2018</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F910782-FDC2-4F7C-A018-7A502E5089C7}" type="slidenum">
              <a:rPr lang="en-US" smtClean="0"/>
              <a:t>‹#›</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D0E036-A0EF-40EA-AC2B-818A5F8CFC1C}" type="datetimeFigureOut">
              <a:rPr lang="en-US" smtClean="0"/>
              <a:t>7/5/2018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936D52-512B-47DE-BC94-6C88A56CE986}" type="slidenum">
              <a:rPr lang="en-US" smtClean="0"/>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1</a:t>
            </a:fld>
            <a:endParaRPr lang="en-US"/>
          </a:p>
        </p:txBody>
      </p:sp>
    </p:spTree>
    <p:extLst>
      <p:ext uri="{BB962C8B-B14F-4D97-AF65-F5344CB8AC3E}">
        <p14:creationId xmlns:p14="http://schemas.microsoft.com/office/powerpoint/2010/main" val="3948530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10</a:t>
            </a:fld>
            <a:endParaRPr lang="en-US"/>
          </a:p>
        </p:txBody>
      </p:sp>
    </p:spTree>
    <p:extLst>
      <p:ext uri="{BB962C8B-B14F-4D97-AF65-F5344CB8AC3E}">
        <p14:creationId xmlns:p14="http://schemas.microsoft.com/office/powerpoint/2010/main" val="1987748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11</a:t>
            </a:fld>
            <a:endParaRPr lang="en-US"/>
          </a:p>
        </p:txBody>
      </p:sp>
    </p:spTree>
    <p:extLst>
      <p:ext uri="{BB962C8B-B14F-4D97-AF65-F5344CB8AC3E}">
        <p14:creationId xmlns:p14="http://schemas.microsoft.com/office/powerpoint/2010/main" val="3227110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12</a:t>
            </a:fld>
            <a:endParaRPr lang="en-US"/>
          </a:p>
        </p:txBody>
      </p:sp>
    </p:spTree>
    <p:extLst>
      <p:ext uri="{BB962C8B-B14F-4D97-AF65-F5344CB8AC3E}">
        <p14:creationId xmlns:p14="http://schemas.microsoft.com/office/powerpoint/2010/main" val="3862384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936D52-512B-47DE-BC94-6C88A56CE986}" type="slidenum">
              <a:rPr lang="en-US" smtClean="0"/>
              <a:t>13</a:t>
            </a:fld>
            <a:endParaRPr lang="en-US"/>
          </a:p>
        </p:txBody>
      </p:sp>
    </p:spTree>
    <p:extLst>
      <p:ext uri="{BB962C8B-B14F-4D97-AF65-F5344CB8AC3E}">
        <p14:creationId xmlns:p14="http://schemas.microsoft.com/office/powerpoint/2010/main" val="2046885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936D52-512B-47DE-BC94-6C88A56CE986}" type="slidenum">
              <a:rPr lang="en-US" smtClean="0"/>
              <a:t>14</a:t>
            </a:fld>
            <a:endParaRPr lang="en-US"/>
          </a:p>
        </p:txBody>
      </p:sp>
    </p:spTree>
    <p:extLst>
      <p:ext uri="{BB962C8B-B14F-4D97-AF65-F5344CB8AC3E}">
        <p14:creationId xmlns:p14="http://schemas.microsoft.com/office/powerpoint/2010/main" val="1786327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936D52-512B-47DE-BC94-6C88A56CE986}" type="slidenum">
              <a:rPr lang="en-US" smtClean="0"/>
              <a:t>15</a:t>
            </a:fld>
            <a:endParaRPr lang="en-US"/>
          </a:p>
        </p:txBody>
      </p:sp>
    </p:spTree>
    <p:extLst>
      <p:ext uri="{BB962C8B-B14F-4D97-AF65-F5344CB8AC3E}">
        <p14:creationId xmlns:p14="http://schemas.microsoft.com/office/powerpoint/2010/main" val="230591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16</a:t>
            </a:fld>
            <a:endParaRPr lang="en-US"/>
          </a:p>
        </p:txBody>
      </p:sp>
    </p:spTree>
    <p:extLst>
      <p:ext uri="{BB962C8B-B14F-4D97-AF65-F5344CB8AC3E}">
        <p14:creationId xmlns:p14="http://schemas.microsoft.com/office/powerpoint/2010/main" val="1206080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936D52-512B-47DE-BC94-6C88A56CE986}" type="slidenum">
              <a:rPr lang="en-US" smtClean="0"/>
              <a:t>17</a:t>
            </a:fld>
            <a:endParaRPr lang="en-US"/>
          </a:p>
        </p:txBody>
      </p:sp>
    </p:spTree>
    <p:extLst>
      <p:ext uri="{BB962C8B-B14F-4D97-AF65-F5344CB8AC3E}">
        <p14:creationId xmlns:p14="http://schemas.microsoft.com/office/powerpoint/2010/main" val="4055434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936D52-512B-47DE-BC94-6C88A56CE986}" type="slidenum">
              <a:rPr lang="en-US" smtClean="0"/>
              <a:t>18</a:t>
            </a:fld>
            <a:endParaRPr lang="en-US"/>
          </a:p>
        </p:txBody>
      </p:sp>
    </p:spTree>
    <p:extLst>
      <p:ext uri="{BB962C8B-B14F-4D97-AF65-F5344CB8AC3E}">
        <p14:creationId xmlns:p14="http://schemas.microsoft.com/office/powerpoint/2010/main" val="27103961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19</a:t>
            </a:fld>
            <a:endParaRPr lang="en-US"/>
          </a:p>
        </p:txBody>
      </p:sp>
    </p:spTree>
    <p:extLst>
      <p:ext uri="{BB962C8B-B14F-4D97-AF65-F5344CB8AC3E}">
        <p14:creationId xmlns:p14="http://schemas.microsoft.com/office/powerpoint/2010/main" val="60821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2</a:t>
            </a:fld>
            <a:endParaRPr lang="en-US"/>
          </a:p>
        </p:txBody>
      </p:sp>
    </p:spTree>
    <p:extLst>
      <p:ext uri="{BB962C8B-B14F-4D97-AF65-F5344CB8AC3E}">
        <p14:creationId xmlns:p14="http://schemas.microsoft.com/office/powerpoint/2010/main" val="1896577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20</a:t>
            </a:fld>
            <a:endParaRPr lang="en-US"/>
          </a:p>
        </p:txBody>
      </p:sp>
    </p:spTree>
    <p:extLst>
      <p:ext uri="{BB962C8B-B14F-4D97-AF65-F5344CB8AC3E}">
        <p14:creationId xmlns:p14="http://schemas.microsoft.com/office/powerpoint/2010/main" val="1830580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21</a:t>
            </a:fld>
            <a:endParaRPr lang="en-US"/>
          </a:p>
        </p:txBody>
      </p:sp>
    </p:spTree>
    <p:extLst>
      <p:ext uri="{BB962C8B-B14F-4D97-AF65-F5344CB8AC3E}">
        <p14:creationId xmlns:p14="http://schemas.microsoft.com/office/powerpoint/2010/main" val="2525951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3</a:t>
            </a:fld>
            <a:endParaRPr lang="en-US"/>
          </a:p>
        </p:txBody>
      </p:sp>
    </p:spTree>
    <p:extLst>
      <p:ext uri="{BB962C8B-B14F-4D97-AF65-F5344CB8AC3E}">
        <p14:creationId xmlns:p14="http://schemas.microsoft.com/office/powerpoint/2010/main" val="109768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C936D52-512B-47DE-BC94-6C88A56CE986}" type="slidenum">
              <a:rPr lang="en-US" smtClean="0"/>
              <a:t>4</a:t>
            </a:fld>
            <a:endParaRPr lang="en-US"/>
          </a:p>
        </p:txBody>
      </p:sp>
    </p:spTree>
    <p:extLst>
      <p:ext uri="{BB962C8B-B14F-4D97-AF65-F5344CB8AC3E}">
        <p14:creationId xmlns:p14="http://schemas.microsoft.com/office/powerpoint/2010/main" val="105696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C936D52-512B-47DE-BC94-6C88A56CE986}" type="slidenum">
              <a:rPr lang="en-US" smtClean="0"/>
              <a:t>5</a:t>
            </a:fld>
            <a:endParaRPr lang="en-US"/>
          </a:p>
        </p:txBody>
      </p:sp>
    </p:spTree>
    <p:extLst>
      <p:ext uri="{BB962C8B-B14F-4D97-AF65-F5344CB8AC3E}">
        <p14:creationId xmlns:p14="http://schemas.microsoft.com/office/powerpoint/2010/main" val="2512184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REF definition puts public policy alongside economy, society etc, but it also affects all of those things – and arguably IS all of those things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We expect a similar definition for 2021 </a:t>
            </a:r>
            <a:r>
              <a:rPr lang="en-GB" baseline="0" dirty="0" smtClean="0"/>
              <a:t>REF from Research England which replaces HEFCE</a:t>
            </a:r>
            <a:endParaRPr lang="en-GB" dirty="0"/>
          </a:p>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6</a:t>
            </a:fld>
            <a:endParaRPr lang="en-US"/>
          </a:p>
        </p:txBody>
      </p:sp>
    </p:spTree>
    <p:extLst>
      <p:ext uri="{BB962C8B-B14F-4D97-AF65-F5344CB8AC3E}">
        <p14:creationId xmlns:p14="http://schemas.microsoft.com/office/powerpoint/2010/main" val="750253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C936D52-512B-47DE-BC94-6C88A56CE986}" type="slidenum">
              <a:rPr lang="en-US" smtClean="0"/>
              <a:t>7</a:t>
            </a:fld>
            <a:endParaRPr lang="en-US"/>
          </a:p>
        </p:txBody>
      </p:sp>
    </p:spTree>
    <p:extLst>
      <p:ext uri="{BB962C8B-B14F-4D97-AF65-F5344CB8AC3E}">
        <p14:creationId xmlns:p14="http://schemas.microsoft.com/office/powerpoint/2010/main" val="48322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C936D52-512B-47DE-BC94-6C88A56CE986}" type="slidenum">
              <a:rPr lang="en-US" smtClean="0"/>
              <a:t>8</a:t>
            </a:fld>
            <a:endParaRPr lang="en-US"/>
          </a:p>
        </p:txBody>
      </p:sp>
    </p:spTree>
    <p:extLst>
      <p:ext uri="{BB962C8B-B14F-4D97-AF65-F5344CB8AC3E}">
        <p14:creationId xmlns:p14="http://schemas.microsoft.com/office/powerpoint/2010/main" val="1530011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936D52-512B-47DE-BC94-6C88A56CE986}" type="slidenum">
              <a:rPr lang="en-US" smtClean="0"/>
              <a:t>9</a:t>
            </a:fld>
            <a:endParaRPr lang="en-US"/>
          </a:p>
        </p:txBody>
      </p:sp>
    </p:spTree>
    <p:extLst>
      <p:ext uri="{BB962C8B-B14F-4D97-AF65-F5344CB8AC3E}">
        <p14:creationId xmlns:p14="http://schemas.microsoft.com/office/powerpoint/2010/main" val="1444188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6" name="Group 15"/>
          <p:cNvGrpSpPr/>
          <p:nvPr userDrawn="1"/>
        </p:nvGrpSpPr>
        <p:grpSpPr bwMode="ltGray">
          <a:xfrm>
            <a:off x="0" y="0"/>
            <a:ext cx="12192000" cy="6858000"/>
            <a:chOff x="0" y="0"/>
            <a:chExt cx="12192000" cy="6858000"/>
          </a:xfrm>
        </p:grpSpPr>
        <p:sp>
          <p:nvSpPr>
            <p:cNvPr id="14" name="Rectangle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9" name="Oval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10" name="Oval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sp>
          <p:nvSpPr>
            <p:cNvPr id="11" name="Oval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12" name="Oval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13" name="Oval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grpSp>
      <p:sp>
        <p:nvSpPr>
          <p:cNvPr id="2" name="Title 1"/>
          <p:cNvSpPr>
            <a:spLocks noGrp="1"/>
          </p:cNvSpPr>
          <p:nvPr>
            <p:ph type="ctrTitle"/>
          </p:nvPr>
        </p:nvSpPr>
        <p:spPr>
          <a:xfrm>
            <a:off x="1524000" y="1041400"/>
            <a:ext cx="9144000"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b="1" i="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DA08AD9C-B2AB-4742-B9D5-88A1B5443D17}" type="datetime1">
              <a:rPr lang="en-US" smtClean="0"/>
              <a:t>7/5/2018</a:t>
            </a:fld>
            <a:endParaRPr lang="en-US"/>
          </a:p>
        </p:txBody>
      </p:sp>
      <p:sp>
        <p:nvSpPr>
          <p:cNvPr id="29" name="Footer Placeholder 28"/>
          <p:cNvSpPr>
            <a:spLocks noGrp="1"/>
          </p:cNvSpPr>
          <p:nvPr>
            <p:ph type="ftr" sz="quarter" idx="11"/>
          </p:nvPr>
        </p:nvSpPr>
        <p:spPr/>
        <p:txBody>
          <a:bodyPr/>
          <a:lstStyle/>
          <a:p>
            <a:endParaRPr lang="en-US"/>
          </a:p>
        </p:txBody>
      </p:sp>
      <p:sp>
        <p:nvSpPr>
          <p:cNvPr id="30" name="Slide Number Placeholder 2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419750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BD6FAA-2408-45A7-869F-2014C214FC1D}" type="datetime1">
              <a:rPr lang="en-US" smtClean="0"/>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400694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D00D2-426F-4F92-907F-34BAC1037045}" type="datetime1">
              <a:rPr lang="en-US" smtClean="0"/>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167602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CF0A1930-6C43-4E8F-9426-A3A84C496FC0}" type="datetime1">
              <a:rPr lang="en-US" smtClean="0"/>
              <a:t>7/5/2018</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C62155A9-2BEA-4E1A-A809-3AB570F0F126}" type="slidenum">
              <a:rPr lang="en-US" smtClean="0"/>
              <a:pPr/>
              <a:t>‹#›</a:t>
            </a:fld>
            <a:endParaRPr lang="en-US"/>
          </a:p>
        </p:txBody>
      </p:sp>
    </p:spTree>
    <p:extLst>
      <p:ext uri="{BB962C8B-B14F-4D97-AF65-F5344CB8AC3E}">
        <p14:creationId xmlns:p14="http://schemas.microsoft.com/office/powerpoint/2010/main" val="23872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7" name="Date Placeholder 6"/>
          <p:cNvSpPr>
            <a:spLocks noGrp="1"/>
          </p:cNvSpPr>
          <p:nvPr>
            <p:ph type="dt" sz="half" idx="10"/>
          </p:nvPr>
        </p:nvSpPr>
        <p:spPr/>
        <p:txBody>
          <a:bodyPr/>
          <a:lstStyle/>
          <a:p>
            <a:fld id="{DDF117CD-D39E-4644-9F4A-FCA0A2101615}" type="datetime1">
              <a:rPr lang="en-US" smtClean="0"/>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11230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BA0D1651-45E6-4A2C-99B8-82F921298F2D}" type="datetime1">
              <a:rPr lang="en-US" smtClean="0"/>
              <a:t>7/5/2018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57801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B59806B7-6F8B-402A-A5AA-EC8CCA413C89}" type="datetime1">
              <a:rPr lang="en-US" smtClean="0"/>
              <a:t>7/5/2018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94183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EAA48042-1CDC-4A3A-9348-8618A3117C5A}" type="datetime1">
              <a:rPr lang="en-US" smtClean="0"/>
              <a:t>7/5/2018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3825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EFA7805-3287-4562-914A-E3154CDB99E0}" type="datetime1">
              <a:rPr lang="en-US" smtClean="0"/>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7976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p>
            <a:fld id="{95486D92-D8A0-4DA7-91C7-7D40AE100B92}" type="datetime1">
              <a:rPr lang="en-US" smtClean="0"/>
              <a:t>7/5/2018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166436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p>
            <a:fld id="{A9C6CC7D-996C-4D51-8355-44BC67D378B3}" type="datetime1">
              <a:rPr lang="en-US" smtClean="0"/>
              <a:t>7/5/2018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2155A9-2BEA-4E1A-A809-3AB570F0F126}" type="slidenum">
              <a:rPr lang="en-US" smtClean="0"/>
              <a:pPr/>
              <a:t>‹#›</a:t>
            </a:fld>
            <a:endParaRPr lang="en-US"/>
          </a:p>
        </p:txBody>
      </p:sp>
    </p:spTree>
    <p:extLst>
      <p:ext uri="{BB962C8B-B14F-4D97-AF65-F5344CB8AC3E}">
        <p14:creationId xmlns:p14="http://schemas.microsoft.com/office/powerpoint/2010/main" val="395346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grpSp>
        <p:nvGrpSpPr>
          <p:cNvPr id="21" name="Group 20"/>
          <p:cNvGrpSpPr/>
          <p:nvPr userDrawn="1"/>
        </p:nvGrpSpPr>
        <p:grpSpPr>
          <a:xfrm>
            <a:off x="1860687" y="450998"/>
            <a:ext cx="7620000" cy="1139952"/>
            <a:chOff x="1860687" y="450998"/>
            <a:chExt cx="7620000" cy="1139952"/>
          </a:xfrm>
        </p:grpSpPr>
        <p:pic>
          <p:nvPicPr>
            <p:cNvPr id="22" name="Picture 2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gray">
            <a:xfrm>
              <a:off x="1860687" y="450998"/>
              <a:ext cx="7620000" cy="1139952"/>
            </a:xfrm>
            <a:prstGeom prst="rect">
              <a:avLst/>
            </a:prstGeom>
          </p:spPr>
        </p:pic>
        <p:grpSp>
          <p:nvGrpSpPr>
            <p:cNvPr id="23" name="Group 22"/>
            <p:cNvGrpSpPr/>
            <p:nvPr userDrawn="1"/>
          </p:nvGrpSpPr>
          <p:grpSpPr>
            <a:xfrm>
              <a:off x="1860687" y="450998"/>
              <a:ext cx="7615237" cy="1106488"/>
              <a:chOff x="1891518" y="519806"/>
              <a:chExt cx="7615237" cy="1106488"/>
            </a:xfrm>
          </p:grpSpPr>
          <p:sp>
            <p:nvSpPr>
              <p:cNvPr id="24" name="Oval 6"/>
              <p:cNvSpPr>
                <a:spLocks noChangeArrowheads="1"/>
              </p:cNvSpPr>
              <p:nvPr/>
            </p:nvSpPr>
            <p:spPr bwMode="hidden">
              <a:xfrm flipH="1">
                <a:off x="5688818" y="519806"/>
                <a:ext cx="1104900" cy="1104900"/>
              </a:xfrm>
              <a:prstGeom prst="ellipse">
                <a:avLst/>
              </a:prstGeom>
              <a:solidFill>
                <a:schemeClr val="accent1">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25" name="Oval 7"/>
              <p:cNvSpPr>
                <a:spLocks noChangeArrowheads="1"/>
              </p:cNvSpPr>
              <p:nvPr/>
            </p:nvSpPr>
            <p:spPr bwMode="hidden">
              <a:xfrm flipH="1">
                <a:off x="8403443" y="519806"/>
                <a:ext cx="1103312" cy="1104900"/>
              </a:xfrm>
              <a:prstGeom prst="ellipse">
                <a:avLst/>
              </a:prstGeom>
              <a:solidFill>
                <a:schemeClr val="accent1">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26" name="Oval 8"/>
              <p:cNvSpPr>
                <a:spLocks noChangeArrowheads="1"/>
              </p:cNvSpPr>
              <p:nvPr/>
            </p:nvSpPr>
            <p:spPr bwMode="hidden">
              <a:xfrm flipH="1">
                <a:off x="1891518" y="521394"/>
                <a:ext cx="1103312" cy="1104900"/>
              </a:xfrm>
              <a:prstGeom prst="ellipse">
                <a:avLst/>
              </a:prstGeom>
              <a:solidFill>
                <a:schemeClr val="accent1">
                  <a:lumMod val="20000"/>
                  <a:lumOff val="80000"/>
                </a:schemeClr>
              </a:solidFill>
              <a:ln>
                <a:noFill/>
              </a:ln>
              <a:effectLst/>
              <a:extLst/>
            </p:spPr>
            <p:txBody>
              <a:bodyPr wrap="none" anchor="ctr"/>
              <a:lstStyle/>
              <a:p>
                <a:pPr algn="ctr" eaLnBrk="1" hangingPunct="1"/>
                <a:endParaRPr lang="en-US" sz="2400">
                  <a:latin typeface="Times New Roman" charset="0"/>
                </a:endParaRPr>
              </a:p>
            </p:txBody>
          </p:sp>
          <p:sp>
            <p:nvSpPr>
              <p:cNvPr id="27" name="Oval 9"/>
              <p:cNvSpPr>
                <a:spLocks noChangeArrowheads="1"/>
              </p:cNvSpPr>
              <p:nvPr/>
            </p:nvSpPr>
            <p:spPr bwMode="hidden">
              <a:xfrm flipH="1">
                <a:off x="7144555"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sp>
            <p:nvSpPr>
              <p:cNvPr id="28" name="Oval 10"/>
              <p:cNvSpPr>
                <a:spLocks noChangeArrowheads="1"/>
              </p:cNvSpPr>
              <p:nvPr/>
            </p:nvSpPr>
            <p:spPr bwMode="hidden">
              <a:xfrm flipH="1">
                <a:off x="3178980"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charset="0"/>
                </a:endParaRPr>
              </a:p>
            </p:txBody>
          </p:sp>
        </p:grpSp>
      </p:grpSp>
      <p:sp>
        <p:nvSpPr>
          <p:cNvPr id="3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solidFill>
              </a:defRPr>
            </a:lvl1pPr>
          </a:lstStyle>
          <a:p>
            <a:fld id="{C0346F80-965E-4784-B7D3-29765BD94027}" type="datetime1">
              <a:rPr lang="en-US" smtClean="0"/>
              <a:t>7/5/2018</a:t>
            </a:fld>
            <a:endParaRPr lang="en-US"/>
          </a:p>
        </p:txBody>
      </p:sp>
      <p:sp>
        <p:nvSpPr>
          <p:cNvPr id="3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3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solidFill>
              </a:defRPr>
            </a:lvl1pPr>
          </a:lstStyle>
          <a:p>
            <a:fld id="{C62155A9-2BEA-4E1A-A809-3AB570F0F126}" type="slidenum">
              <a:rPr lang="en-US" smtClean="0"/>
              <a:pPr/>
              <a:t>‹#›</a:t>
            </a:fld>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b="1" kern="1200" cap="none" spc="0">
          <a:ln w="22225">
            <a:solidFill>
              <a:schemeClr val="tx2"/>
            </a:solidFill>
            <a:prstDash val="solid"/>
          </a:ln>
          <a:solidFill>
            <a:schemeClr val="tx2">
              <a:lumMod val="60000"/>
              <a:lumOff val="40000"/>
            </a:schemeClr>
          </a:solidFill>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SzPct val="70000"/>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SzPct val="70000"/>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4"/>
        </a:buClr>
        <a:buSzPct val="70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5"/>
        </a:buClr>
        <a:buSzPct val="7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SzPct val="7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6"/>
        </a:buClr>
        <a:buSzPct val="70000"/>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6"/>
        </a:buClr>
        <a:buSzPct val="70000"/>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6"/>
        </a:buClr>
        <a:buSzPct val="70000"/>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6"/>
        </a:buClr>
        <a:buSzPct val="70000"/>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arliament.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ublications.parliament.uk/pa/cm/cmallparty/170502/contents.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toolkit.northernbridge.ac.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policy.manchester.ac.uk/" TargetMode="External"/><Relationship Id="rId5" Type="http://schemas.openxmlformats.org/officeDocument/2006/relationships/hyperlink" Target="http://www.gov.uk/" TargetMode="External"/><Relationship Id="rId4" Type="http://schemas.openxmlformats.org/officeDocument/2006/relationships/hyperlink" Target="http://www.parliament.uk/"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1841658"/>
            <a:ext cx="10762937" cy="2387600"/>
          </a:xfrm>
        </p:spPr>
        <p:txBody>
          <a:bodyPr/>
          <a:lstStyle/>
          <a:p>
            <a:r>
              <a:rPr lang="en-GB" dirty="0">
                <a:latin typeface="Arial" panose="020B0604020202020204" pitchFamily="34" charset="0"/>
                <a:cs typeface="Arial" panose="020B0604020202020204" pitchFamily="34" charset="0"/>
              </a:rPr>
              <a:t>Public Policy Impact in the Arts and Humanities</a:t>
            </a:r>
          </a:p>
        </p:txBody>
      </p:sp>
      <p:sp>
        <p:nvSpPr>
          <p:cNvPr id="3" name="Subtitle 2"/>
          <p:cNvSpPr>
            <a:spLocks noGrp="1"/>
          </p:cNvSpPr>
          <p:nvPr>
            <p:ph type="subTitle" idx="1"/>
          </p:nvPr>
        </p:nvSpPr>
        <p:spPr>
          <a:xfrm>
            <a:off x="916898" y="4470400"/>
            <a:ext cx="10358203" cy="2387600"/>
          </a:xfrm>
        </p:spPr>
        <p:txBody>
          <a:bodyPr>
            <a:normAutofit/>
          </a:bodyPr>
          <a:lstStyle/>
          <a:p>
            <a:r>
              <a:rPr lang="en-GB" sz="2800" dirty="0">
                <a:latin typeface="Arial" panose="020B0604020202020204" pitchFamily="34" charset="0"/>
                <a:cs typeface="Arial" panose="020B0604020202020204" pitchFamily="34" charset="0"/>
              </a:rPr>
              <a:t>‘Sensing Endings’ TECHNE Conference, 25-26 June 2018</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Dr Beatrice Turner, Research Manager for Impact and Environment, Roehampton University</a:t>
            </a:r>
          </a:p>
          <a:p>
            <a:r>
              <a:rPr lang="en-GB" dirty="0">
                <a:latin typeface="Arial" panose="020B0604020202020204" pitchFamily="34" charset="0"/>
                <a:cs typeface="Arial" panose="020B0604020202020204" pitchFamily="34" charset="0"/>
              </a:rPr>
              <a:t>beatrice.turner@Roehampton.ac.uk</a:t>
            </a:r>
          </a:p>
        </p:txBody>
      </p:sp>
      <p:pic>
        <p:nvPicPr>
          <p:cNvPr id="6" name="Picture 5">
            <a:extLst>
              <a:ext uri="{FF2B5EF4-FFF2-40B4-BE49-F238E27FC236}">
                <a16:creationId xmlns:a16="http://schemas.microsoft.com/office/drawing/2014/main" xmlns="" id="{14171F5B-B26C-428D-9D71-659B255644B3}"/>
              </a:ext>
            </a:extLst>
          </p:cNvPr>
          <p:cNvPicPr>
            <a:picLocks noChangeAspect="1"/>
          </p:cNvPicPr>
          <p:nvPr/>
        </p:nvPicPr>
        <p:blipFill>
          <a:blip r:embed="rId3"/>
          <a:stretch>
            <a:fillRect/>
          </a:stretch>
        </p:blipFill>
        <p:spPr>
          <a:xfrm>
            <a:off x="1129131" y="399713"/>
            <a:ext cx="3955277" cy="955237"/>
          </a:xfrm>
          <a:prstGeom prst="rect">
            <a:avLst/>
          </a:prstGeom>
        </p:spPr>
      </p:pic>
      <p:pic>
        <p:nvPicPr>
          <p:cNvPr id="8" name="Picture 7">
            <a:extLst>
              <a:ext uri="{FF2B5EF4-FFF2-40B4-BE49-F238E27FC236}">
                <a16:creationId xmlns:a16="http://schemas.microsoft.com/office/drawing/2014/main" xmlns="" id="{F30E6B7F-0703-4D3C-A001-4B770E88A0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5269" y="399713"/>
            <a:ext cx="2317600" cy="1200803"/>
          </a:xfrm>
          <a:prstGeom prst="rect">
            <a:avLst/>
          </a:prstGeom>
        </p:spPr>
      </p:pic>
    </p:spTree>
    <p:extLst>
      <p:ext uri="{BB962C8B-B14F-4D97-AF65-F5344CB8AC3E}">
        <p14:creationId xmlns:p14="http://schemas.microsoft.com/office/powerpoint/2010/main" val="208473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Local government: how to engage</a:t>
            </a:r>
          </a:p>
        </p:txBody>
      </p:sp>
      <p:sp>
        <p:nvSpPr>
          <p:cNvPr id="3" name="Content Placeholder 2"/>
          <p:cNvSpPr>
            <a:spLocks noGrp="1"/>
          </p:cNvSpPr>
          <p:nvPr>
            <p:ph idx="1"/>
          </p:nvPr>
        </p:nvSpPr>
        <p:spPr/>
        <p:txBody>
          <a:bodyPr>
            <a:normAutofit/>
          </a:bodyPr>
          <a:lstStyle/>
          <a:p>
            <a:r>
              <a:rPr lang="en-GB" b="1" dirty="0">
                <a:solidFill>
                  <a:schemeClr val="accent3">
                    <a:lumMod val="75000"/>
                  </a:schemeClr>
                </a:solidFill>
                <a:latin typeface="Arial" panose="020B0604020202020204" pitchFamily="34" charset="0"/>
                <a:cs typeface="Arial" panose="020B0604020202020204" pitchFamily="34" charset="0"/>
              </a:rPr>
              <a:t>Pick up the phone</a:t>
            </a:r>
          </a:p>
          <a:p>
            <a:r>
              <a:rPr lang="en-GB" b="1" dirty="0">
                <a:solidFill>
                  <a:schemeClr val="accent3">
                    <a:lumMod val="75000"/>
                  </a:schemeClr>
                </a:solidFill>
                <a:latin typeface="Arial" panose="020B0604020202020204" pitchFamily="34" charset="0"/>
                <a:cs typeface="Arial" panose="020B0604020202020204" pitchFamily="34" charset="0"/>
              </a:rPr>
              <a:t>Seriously, pick up the phone</a:t>
            </a:r>
          </a:p>
          <a:p>
            <a:r>
              <a:rPr lang="en-GB" b="1" dirty="0">
                <a:solidFill>
                  <a:schemeClr val="accent3">
                    <a:lumMod val="75000"/>
                  </a:schemeClr>
                </a:solidFill>
                <a:latin typeface="Arial" panose="020B0604020202020204" pitchFamily="34" charset="0"/>
                <a:cs typeface="Arial" panose="020B0604020202020204" pitchFamily="34" charset="0"/>
              </a:rPr>
              <a:t>Invite policy officers to your seminar/public discussion/exhibition</a:t>
            </a:r>
          </a:p>
          <a:p>
            <a:r>
              <a:rPr lang="en-GB" b="1" dirty="0">
                <a:solidFill>
                  <a:schemeClr val="accent3">
                    <a:lumMod val="75000"/>
                  </a:schemeClr>
                </a:solidFill>
                <a:latin typeface="Arial" panose="020B0604020202020204" pitchFamily="34" charset="0"/>
                <a:cs typeface="Arial" panose="020B0604020202020204" pitchFamily="34" charset="0"/>
              </a:rPr>
              <a:t>Get local government involved early: seek comments on your </a:t>
            </a:r>
            <a:r>
              <a:rPr lang="en-GB" b="1" dirty="0" smtClean="0">
                <a:solidFill>
                  <a:schemeClr val="accent3">
                    <a:lumMod val="75000"/>
                  </a:schemeClr>
                </a:solidFill>
                <a:latin typeface="Arial" panose="020B0604020202020204" pitchFamily="34" charset="0"/>
                <a:cs typeface="Arial" panose="020B0604020202020204" pitchFamily="34" charset="0"/>
              </a:rPr>
              <a:t>proposals/ideas</a:t>
            </a:r>
            <a:endParaRPr lang="en-GB" b="1" dirty="0">
              <a:solidFill>
                <a:schemeClr val="accent3">
                  <a:lumMod val="75000"/>
                </a:schemeClr>
              </a:solidFill>
              <a:latin typeface="Arial" panose="020B0604020202020204" pitchFamily="34" charset="0"/>
              <a:cs typeface="Arial" panose="020B0604020202020204" pitchFamily="34" charset="0"/>
            </a:endParaRPr>
          </a:p>
          <a:p>
            <a:r>
              <a:rPr lang="en-GB" b="1" dirty="0">
                <a:solidFill>
                  <a:schemeClr val="accent3">
                    <a:lumMod val="75000"/>
                  </a:schemeClr>
                </a:solidFill>
                <a:latin typeface="Arial" panose="020B0604020202020204" pitchFamily="34" charset="0"/>
                <a:cs typeface="Arial" panose="020B0604020202020204" pitchFamily="34" charset="0"/>
              </a:rPr>
              <a:t>Be aware of funding issues when proposing collaboration</a:t>
            </a:r>
          </a:p>
          <a:p>
            <a:r>
              <a:rPr lang="en-GB" b="1" dirty="0">
                <a:solidFill>
                  <a:schemeClr val="accent3">
                    <a:lumMod val="75000"/>
                  </a:schemeClr>
                </a:solidFill>
                <a:latin typeface="Arial" panose="020B0604020202020204" pitchFamily="34" charset="0"/>
                <a:cs typeface="Arial" panose="020B0604020202020204" pitchFamily="34" charset="0"/>
              </a:rPr>
              <a:t>Write a 1-page executive summary of your research/proposed project, designed for a lay audience</a:t>
            </a:r>
          </a:p>
        </p:txBody>
      </p:sp>
    </p:spTree>
    <p:extLst>
      <p:ext uri="{BB962C8B-B14F-4D97-AF65-F5344CB8AC3E}">
        <p14:creationId xmlns:p14="http://schemas.microsoft.com/office/powerpoint/2010/main" val="83575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Central government</a:t>
            </a:r>
          </a:p>
        </p:txBody>
      </p:sp>
      <p:sp>
        <p:nvSpPr>
          <p:cNvPr id="3" name="Content Placeholder 2"/>
          <p:cNvSpPr>
            <a:spLocks noGrp="1"/>
          </p:cNvSpPr>
          <p:nvPr>
            <p:ph idx="1"/>
          </p:nvPr>
        </p:nvSpPr>
        <p:spPr/>
        <p:txBody>
          <a:bodyPr>
            <a:normAutofit lnSpcReduction="10000"/>
          </a:bodyPr>
          <a:lstStyle/>
          <a:p>
            <a:r>
              <a:rPr lang="en-GB" b="1" dirty="0">
                <a:solidFill>
                  <a:schemeClr val="accent3">
                    <a:lumMod val="75000"/>
                  </a:schemeClr>
                </a:solidFill>
                <a:latin typeface="Arial" panose="020B0604020202020204" pitchFamily="34" charset="0"/>
                <a:cs typeface="Arial" panose="020B0604020202020204" pitchFamily="34" charset="0"/>
              </a:rPr>
              <a:t>Executive branch (Cabinet plus some Ministers of State) sets legislative agenda and strategic priorities</a:t>
            </a:r>
          </a:p>
          <a:p>
            <a:r>
              <a:rPr lang="en-GB" b="1" dirty="0">
                <a:solidFill>
                  <a:schemeClr val="accent3">
                    <a:lumMod val="75000"/>
                  </a:schemeClr>
                </a:solidFill>
                <a:latin typeface="Arial" panose="020B0604020202020204" pitchFamily="34" charset="0"/>
                <a:cs typeface="Arial" panose="020B0604020202020204" pitchFamily="34" charset="0"/>
              </a:rPr>
              <a:t>Government departments advise Secretaries of State and develop national policy and legislation</a:t>
            </a:r>
          </a:p>
          <a:p>
            <a:r>
              <a:rPr lang="en-GB" b="1" dirty="0">
                <a:solidFill>
                  <a:schemeClr val="accent3">
                    <a:lumMod val="75000"/>
                  </a:schemeClr>
                </a:solidFill>
                <a:latin typeface="Arial" panose="020B0604020202020204" pitchFamily="34" charset="0"/>
                <a:cs typeface="Arial" panose="020B0604020202020204" pitchFamily="34" charset="0"/>
              </a:rPr>
              <a:t>Departments also carry out strategic national overviews, respond to current issues, horizon scan for future issues</a:t>
            </a:r>
          </a:p>
          <a:p>
            <a:r>
              <a:rPr lang="en-GB" b="1" dirty="0" smtClean="0">
                <a:solidFill>
                  <a:schemeClr val="accent3">
                    <a:lumMod val="75000"/>
                  </a:schemeClr>
                </a:solidFill>
                <a:latin typeface="Arial" panose="020B0604020202020204" pitchFamily="34" charset="0"/>
                <a:cs typeface="Arial" panose="020B0604020202020204" pitchFamily="34" charset="0"/>
              </a:rPr>
              <a:t>Departments are stable</a:t>
            </a:r>
            <a:r>
              <a:rPr lang="en-GB" b="1" dirty="0">
                <a:solidFill>
                  <a:schemeClr val="accent3">
                    <a:lumMod val="75000"/>
                  </a:schemeClr>
                </a:solidFill>
                <a:latin typeface="Arial" panose="020B0604020202020204" pitchFamily="34" charset="0"/>
                <a:cs typeface="Arial" panose="020B0604020202020204" pitchFamily="34" charset="0"/>
              </a:rPr>
              <a:t>, long term, apolitical – in theory!</a:t>
            </a:r>
          </a:p>
          <a:p>
            <a:r>
              <a:rPr lang="en-GB" b="1" dirty="0">
                <a:solidFill>
                  <a:schemeClr val="accent3">
                    <a:lumMod val="75000"/>
                  </a:schemeClr>
                </a:solidFill>
                <a:latin typeface="Arial" panose="020B0604020202020204" pitchFamily="34" charset="0"/>
                <a:cs typeface="Arial" panose="020B0604020202020204" pitchFamily="34" charset="0"/>
              </a:rPr>
              <a:t>High impact potential, but very difficult to get an ‘in’</a:t>
            </a:r>
          </a:p>
          <a:p>
            <a:r>
              <a:rPr lang="en-GB" b="1" dirty="0">
                <a:solidFill>
                  <a:schemeClr val="accent3">
                    <a:lumMod val="75000"/>
                  </a:schemeClr>
                </a:solidFill>
                <a:latin typeface="Arial" panose="020B0604020202020204" pitchFamily="34" charset="0"/>
                <a:cs typeface="Arial" panose="020B0604020202020204" pitchFamily="34" charset="0"/>
              </a:rPr>
              <a:t>Competing priorities (academics, other departments, other agencies)</a:t>
            </a:r>
          </a:p>
        </p:txBody>
      </p:sp>
    </p:spTree>
    <p:extLst>
      <p:ext uri="{BB962C8B-B14F-4D97-AF65-F5344CB8AC3E}">
        <p14:creationId xmlns:p14="http://schemas.microsoft.com/office/powerpoint/2010/main" val="21115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Central government: how to engage</a:t>
            </a:r>
          </a:p>
        </p:txBody>
      </p:sp>
      <p:sp>
        <p:nvSpPr>
          <p:cNvPr id="3" name="Content Placeholder 2"/>
          <p:cNvSpPr>
            <a:spLocks noGrp="1"/>
          </p:cNvSpPr>
          <p:nvPr>
            <p:ph idx="1"/>
          </p:nvPr>
        </p:nvSpPr>
        <p:spPr>
          <a:xfrm>
            <a:off x="838200" y="1690688"/>
            <a:ext cx="10515600" cy="4486275"/>
          </a:xfrm>
        </p:spPr>
        <p:txBody>
          <a:bodyPr>
            <a:normAutofit lnSpcReduction="10000"/>
          </a:bodyPr>
          <a:lstStyle/>
          <a:p>
            <a:r>
              <a:rPr lang="en-GB" b="1" dirty="0">
                <a:solidFill>
                  <a:schemeClr val="accent3">
                    <a:lumMod val="75000"/>
                  </a:schemeClr>
                </a:solidFill>
                <a:latin typeface="Arial" panose="020B0604020202020204" pitchFamily="34" charset="0"/>
                <a:cs typeface="Arial" panose="020B0604020202020204" pitchFamily="34" charset="0"/>
              </a:rPr>
              <a:t>Network, go to events</a:t>
            </a:r>
          </a:p>
          <a:p>
            <a:r>
              <a:rPr lang="en-GB" b="1" dirty="0">
                <a:solidFill>
                  <a:schemeClr val="accent3">
                    <a:lumMod val="75000"/>
                  </a:schemeClr>
                </a:solidFill>
                <a:latin typeface="Arial" panose="020B0604020202020204" pitchFamily="34" charset="0"/>
                <a:cs typeface="Arial" panose="020B0604020202020204" pitchFamily="34" charset="0"/>
              </a:rPr>
              <a:t>Trust is important, for future collaborations and for getting contacts</a:t>
            </a:r>
          </a:p>
          <a:p>
            <a:r>
              <a:rPr lang="en-GB" b="1" dirty="0">
                <a:solidFill>
                  <a:schemeClr val="accent3">
                    <a:lumMod val="75000"/>
                  </a:schemeClr>
                </a:solidFill>
                <a:latin typeface="Arial" panose="020B0604020202020204" pitchFamily="34" charset="0"/>
                <a:cs typeface="Arial" panose="020B0604020202020204" pitchFamily="34" charset="0"/>
              </a:rPr>
              <a:t>Respond to white/green papers (published on gov.uk)</a:t>
            </a:r>
          </a:p>
          <a:p>
            <a:r>
              <a:rPr lang="en-GB" b="1" dirty="0">
                <a:solidFill>
                  <a:schemeClr val="accent3">
                    <a:lumMod val="75000"/>
                  </a:schemeClr>
                </a:solidFill>
                <a:latin typeface="Arial" panose="020B0604020202020204" pitchFamily="34" charset="0"/>
                <a:cs typeface="Arial" panose="020B0604020202020204" pitchFamily="34" charset="0"/>
              </a:rPr>
              <a:t>Make use of departmental outreach officers</a:t>
            </a:r>
          </a:p>
          <a:p>
            <a:r>
              <a:rPr lang="en-GB" b="1" dirty="0">
                <a:solidFill>
                  <a:schemeClr val="accent3">
                    <a:lumMod val="75000"/>
                  </a:schemeClr>
                </a:solidFill>
                <a:latin typeface="Arial" panose="020B0604020202020204" pitchFamily="34" charset="0"/>
                <a:cs typeface="Arial" panose="020B0604020202020204" pitchFamily="34" charset="0"/>
              </a:rPr>
              <a:t>Government timeframes are much shorter – be prepared to move fast</a:t>
            </a:r>
          </a:p>
          <a:p>
            <a:r>
              <a:rPr lang="en-GB" b="1" dirty="0">
                <a:solidFill>
                  <a:schemeClr val="accent3">
                    <a:lumMod val="75000"/>
                  </a:schemeClr>
                </a:solidFill>
                <a:latin typeface="Arial" panose="020B0604020202020204" pitchFamily="34" charset="0"/>
                <a:cs typeface="Arial" panose="020B0604020202020204" pitchFamily="34" charset="0"/>
              </a:rPr>
              <a:t>Communication styles </a:t>
            </a:r>
            <a:r>
              <a:rPr lang="en-GB" b="1" dirty="0" smtClean="0">
                <a:solidFill>
                  <a:schemeClr val="accent3">
                    <a:lumMod val="75000"/>
                  </a:schemeClr>
                </a:solidFill>
                <a:latin typeface="Arial" panose="020B0604020202020204" pitchFamily="34" charset="0"/>
                <a:cs typeface="Arial" panose="020B0604020202020204" pitchFamily="34" charset="0"/>
              </a:rPr>
              <a:t>differ hugely  </a:t>
            </a:r>
            <a:r>
              <a:rPr lang="en-GB" b="1" dirty="0">
                <a:solidFill>
                  <a:schemeClr val="accent3">
                    <a:lumMod val="75000"/>
                  </a:schemeClr>
                </a:solidFill>
                <a:latin typeface="Arial" panose="020B0604020202020204" pitchFamily="34" charset="0"/>
                <a:cs typeface="Arial" panose="020B0604020202020204" pitchFamily="34" charset="0"/>
              </a:rPr>
              <a:t>– see policy toolkit guidelines</a:t>
            </a:r>
          </a:p>
          <a:p>
            <a:pPr marL="0" indent="0">
              <a:buNone/>
            </a:pPr>
            <a:r>
              <a:rPr lang="en-GB" dirty="0">
                <a:solidFill>
                  <a:schemeClr val="accent3">
                    <a:lumMod val="75000"/>
                  </a:schemeClr>
                </a:solidFill>
                <a:latin typeface="Arial" panose="020B0604020202020204" pitchFamily="34" charset="0"/>
                <a:cs typeface="Arial" panose="020B0604020202020204" pitchFamily="34" charset="0"/>
              </a:rPr>
              <a:t>https://www.gov.uk</a:t>
            </a:r>
          </a:p>
        </p:txBody>
      </p:sp>
    </p:spTree>
    <p:extLst>
      <p:ext uri="{BB962C8B-B14F-4D97-AF65-F5344CB8AC3E}">
        <p14:creationId xmlns:p14="http://schemas.microsoft.com/office/powerpoint/2010/main" val="1120387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Parliament: some problems</a:t>
            </a:r>
          </a:p>
        </p:txBody>
      </p:sp>
      <p:sp>
        <p:nvSpPr>
          <p:cNvPr id="3" name="Content Placeholder 2"/>
          <p:cNvSpPr>
            <a:spLocks noGrp="1"/>
          </p:cNvSpPr>
          <p:nvPr>
            <p:ph idx="1"/>
          </p:nvPr>
        </p:nvSpPr>
        <p:spPr/>
        <p:txBody>
          <a:bodyPr>
            <a:normAutofit lnSpcReduction="10000"/>
          </a:bodyPr>
          <a:lstStyle/>
          <a:p>
            <a:r>
              <a:rPr lang="en-GB" b="1" dirty="0">
                <a:solidFill>
                  <a:schemeClr val="accent3">
                    <a:lumMod val="75000"/>
                  </a:schemeClr>
                </a:solidFill>
                <a:latin typeface="Arial" panose="020B0604020202020204" pitchFamily="34" charset="0"/>
                <a:cs typeface="Arial" panose="020B0604020202020204" pitchFamily="34" charset="0"/>
              </a:rPr>
              <a:t> Parliament scrutinises and passes legislation, holds the government to account, represents the people</a:t>
            </a:r>
          </a:p>
          <a:p>
            <a:r>
              <a:rPr lang="en-GB" b="1" dirty="0">
                <a:solidFill>
                  <a:schemeClr val="accent3">
                    <a:lumMod val="75000"/>
                  </a:schemeClr>
                </a:solidFill>
                <a:latin typeface="Arial" panose="020B0604020202020204" pitchFamily="34" charset="0"/>
                <a:cs typeface="Arial" panose="020B0604020202020204" pitchFamily="34" charset="0"/>
              </a:rPr>
              <a:t>An MP who takes up your issue is a powerful ally; a Minister even more</a:t>
            </a:r>
          </a:p>
          <a:p>
            <a:r>
              <a:rPr lang="en-GB" b="1" dirty="0">
                <a:solidFill>
                  <a:schemeClr val="accent3">
                    <a:lumMod val="75000"/>
                  </a:schemeClr>
                </a:solidFill>
                <a:latin typeface="Arial" panose="020B0604020202020204" pitchFamily="34" charset="0"/>
                <a:cs typeface="Arial" panose="020B0604020202020204" pitchFamily="34" charset="0"/>
              </a:rPr>
              <a:t>MPs can only receive public communications from constituents about constituency issues</a:t>
            </a:r>
          </a:p>
          <a:p>
            <a:r>
              <a:rPr lang="en-GB" b="1" dirty="0">
                <a:solidFill>
                  <a:schemeClr val="accent3">
                    <a:lumMod val="75000"/>
                  </a:schemeClr>
                </a:solidFill>
                <a:latin typeface="Arial" panose="020B0604020202020204" pitchFamily="34" charset="0"/>
                <a:cs typeface="Arial" panose="020B0604020202020204" pitchFamily="34" charset="0"/>
              </a:rPr>
              <a:t>Ministers are a fortress unless you know their Special Advisor/s</a:t>
            </a:r>
          </a:p>
          <a:p>
            <a:r>
              <a:rPr lang="en-GB" b="1" dirty="0">
                <a:solidFill>
                  <a:schemeClr val="accent3">
                    <a:lumMod val="75000"/>
                  </a:schemeClr>
                </a:solidFill>
                <a:latin typeface="Arial" panose="020B0604020202020204" pitchFamily="34" charset="0"/>
                <a:cs typeface="Arial" panose="020B0604020202020204" pitchFamily="34" charset="0"/>
              </a:rPr>
              <a:t>Direct political engagement is always high-risk</a:t>
            </a:r>
          </a:p>
          <a:p>
            <a:r>
              <a:rPr lang="en-GB" b="1" dirty="0">
                <a:solidFill>
                  <a:schemeClr val="accent3">
                    <a:lumMod val="75000"/>
                  </a:schemeClr>
                </a:solidFill>
                <a:latin typeface="Arial" panose="020B0604020202020204" pitchFamily="34" charset="0"/>
                <a:cs typeface="Arial" panose="020B0604020202020204" pitchFamily="34" charset="0"/>
              </a:rPr>
              <a:t>Lack of control over what the MP does </a:t>
            </a:r>
          </a:p>
        </p:txBody>
      </p:sp>
    </p:spTree>
    <p:extLst>
      <p:ext uri="{BB962C8B-B14F-4D97-AF65-F5344CB8AC3E}">
        <p14:creationId xmlns:p14="http://schemas.microsoft.com/office/powerpoint/2010/main" val="363568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Select Committees</a:t>
            </a:r>
          </a:p>
        </p:txBody>
      </p:sp>
      <p:sp>
        <p:nvSpPr>
          <p:cNvPr id="3" name="Content Placeholder 2"/>
          <p:cNvSpPr>
            <a:spLocks noGrp="1"/>
          </p:cNvSpPr>
          <p:nvPr>
            <p:ph idx="1"/>
          </p:nvPr>
        </p:nvSpPr>
        <p:spPr>
          <a:xfrm>
            <a:off x="838200" y="1515291"/>
            <a:ext cx="10515600" cy="4661672"/>
          </a:xfrm>
        </p:spPr>
        <p:txBody>
          <a:bodyPr>
            <a:normAutofit lnSpcReduction="10000"/>
          </a:bodyPr>
          <a:lstStyle/>
          <a:p>
            <a:r>
              <a:rPr lang="en-GB" b="1" dirty="0">
                <a:solidFill>
                  <a:schemeClr val="accent3">
                    <a:lumMod val="75000"/>
                  </a:schemeClr>
                </a:solidFill>
                <a:latin typeface="Arial" panose="020B0604020202020204" pitchFamily="34" charset="0"/>
                <a:cs typeface="Arial" panose="020B0604020202020204" pitchFamily="34" charset="0"/>
              </a:rPr>
              <a:t>Politically-balanced group of MPs who consider bills and conduct enquiries within particular remit</a:t>
            </a:r>
          </a:p>
          <a:p>
            <a:r>
              <a:rPr lang="en-GB" b="1" dirty="0">
                <a:solidFill>
                  <a:schemeClr val="accent3">
                    <a:lumMod val="75000"/>
                  </a:schemeClr>
                </a:solidFill>
                <a:latin typeface="Arial" panose="020B0604020202020204" pitchFamily="34" charset="0"/>
                <a:cs typeface="Arial" panose="020B0604020202020204" pitchFamily="34" charset="0"/>
              </a:rPr>
              <a:t>All bills go to relevant Select Committee after 2</a:t>
            </a:r>
            <a:r>
              <a:rPr lang="en-GB" b="1" baseline="30000" dirty="0">
                <a:solidFill>
                  <a:schemeClr val="accent3">
                    <a:lumMod val="75000"/>
                  </a:schemeClr>
                </a:solidFill>
                <a:latin typeface="Arial" panose="020B0604020202020204" pitchFamily="34" charset="0"/>
                <a:cs typeface="Arial" panose="020B0604020202020204" pitchFamily="34" charset="0"/>
              </a:rPr>
              <a:t>nd</a:t>
            </a:r>
            <a:r>
              <a:rPr lang="en-GB" b="1" dirty="0">
                <a:solidFill>
                  <a:schemeClr val="accent3">
                    <a:lumMod val="75000"/>
                  </a:schemeClr>
                </a:solidFill>
                <a:latin typeface="Arial" panose="020B0604020202020204" pitchFamily="34" charset="0"/>
                <a:cs typeface="Arial" panose="020B0604020202020204" pitchFamily="34" charset="0"/>
              </a:rPr>
              <a:t> reading</a:t>
            </a:r>
          </a:p>
          <a:p>
            <a:r>
              <a:rPr lang="en-GB" b="1" dirty="0">
                <a:solidFill>
                  <a:schemeClr val="accent3">
                    <a:lumMod val="75000"/>
                  </a:schemeClr>
                </a:solidFill>
                <a:latin typeface="Arial" panose="020B0604020202020204" pitchFamily="34" charset="0"/>
                <a:cs typeface="Arial" panose="020B0604020202020204" pitchFamily="34" charset="0"/>
              </a:rPr>
              <a:t>Public make submissions, as witnesses or expert witnesses</a:t>
            </a:r>
          </a:p>
          <a:p>
            <a:r>
              <a:rPr lang="en-GB" b="1" dirty="0">
                <a:solidFill>
                  <a:schemeClr val="accent3">
                    <a:lumMod val="75000"/>
                  </a:schemeClr>
                </a:solidFill>
                <a:latin typeface="Arial" panose="020B0604020202020204" pitchFamily="34" charset="0"/>
                <a:cs typeface="Arial" panose="020B0604020202020204" pitchFamily="34" charset="0"/>
              </a:rPr>
              <a:t>Submissions and deliberations a matter of public record</a:t>
            </a:r>
          </a:p>
          <a:p>
            <a:r>
              <a:rPr lang="en-GB" b="1" dirty="0">
                <a:solidFill>
                  <a:schemeClr val="accent3">
                    <a:lumMod val="75000"/>
                  </a:schemeClr>
                </a:solidFill>
                <a:latin typeface="Arial" panose="020B0604020202020204" pitchFamily="34" charset="0"/>
                <a:cs typeface="Arial" panose="020B0604020202020204" pitchFamily="34" charset="0"/>
              </a:rPr>
              <a:t>Committee report will make recommendations and reflect on evidence received</a:t>
            </a:r>
          </a:p>
          <a:p>
            <a:r>
              <a:rPr lang="en-GB" b="1" dirty="0">
                <a:solidFill>
                  <a:schemeClr val="accent3">
                    <a:lumMod val="75000"/>
                  </a:schemeClr>
                </a:solidFill>
                <a:latin typeface="Arial" panose="020B0604020202020204" pitchFamily="34" charset="0"/>
                <a:cs typeface="Arial" panose="020B0604020202020204" pitchFamily="34" charset="0"/>
              </a:rPr>
              <a:t>Committee reports legally non-binding but very influential</a:t>
            </a:r>
          </a:p>
          <a:p>
            <a:r>
              <a:rPr lang="en-GB" b="1" dirty="0">
                <a:solidFill>
                  <a:schemeClr val="accent3">
                    <a:lumMod val="75000"/>
                  </a:schemeClr>
                </a:solidFill>
                <a:latin typeface="Arial" panose="020B0604020202020204" pitchFamily="34" charset="0"/>
                <a:cs typeface="Arial" panose="020B0604020202020204" pitchFamily="34" charset="0"/>
              </a:rPr>
              <a:t>Committees carry out special enquiries (Leveson; anti-doping)</a:t>
            </a:r>
          </a:p>
        </p:txBody>
      </p:sp>
    </p:spTree>
    <p:extLst>
      <p:ext uri="{BB962C8B-B14F-4D97-AF65-F5344CB8AC3E}">
        <p14:creationId xmlns:p14="http://schemas.microsoft.com/office/powerpoint/2010/main" val="92073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Select Committees: how to engage</a:t>
            </a:r>
          </a:p>
        </p:txBody>
      </p:sp>
      <p:sp>
        <p:nvSpPr>
          <p:cNvPr id="3" name="Content Placeholder 2"/>
          <p:cNvSpPr>
            <a:spLocks noGrp="1"/>
          </p:cNvSpPr>
          <p:nvPr>
            <p:ph idx="1"/>
          </p:nvPr>
        </p:nvSpPr>
        <p:spPr/>
        <p:txBody>
          <a:bodyPr>
            <a:normAutofit/>
          </a:bodyPr>
          <a:lstStyle/>
          <a:p>
            <a:r>
              <a:rPr lang="en-GB" b="1" dirty="0">
                <a:solidFill>
                  <a:schemeClr val="accent3">
                    <a:lumMod val="75000"/>
                  </a:schemeClr>
                </a:solidFill>
                <a:latin typeface="Arial" panose="020B0604020202020204" pitchFamily="34" charset="0"/>
                <a:cs typeface="Arial" panose="020B0604020202020204" pitchFamily="34" charset="0"/>
              </a:rPr>
              <a:t>Check Parliamentary website for upcoming enquiries and bills</a:t>
            </a:r>
          </a:p>
          <a:p>
            <a:r>
              <a:rPr lang="en-GB" b="1" dirty="0">
                <a:solidFill>
                  <a:schemeClr val="accent3">
                    <a:lumMod val="75000"/>
                  </a:schemeClr>
                </a:solidFill>
                <a:latin typeface="Arial" panose="020B0604020202020204" pitchFamily="34" charset="0"/>
                <a:cs typeface="Arial" panose="020B0604020202020204" pitchFamily="34" charset="0"/>
              </a:rPr>
              <a:t>Website has advice about how to prepare a submission</a:t>
            </a:r>
          </a:p>
          <a:p>
            <a:r>
              <a:rPr lang="en-GB" b="1" dirty="0">
                <a:solidFill>
                  <a:schemeClr val="accent3">
                    <a:lumMod val="75000"/>
                  </a:schemeClr>
                </a:solidFill>
                <a:latin typeface="Arial" panose="020B0604020202020204" pitchFamily="34" charset="0"/>
                <a:cs typeface="Arial" panose="020B0604020202020204" pitchFamily="34" charset="0"/>
              </a:rPr>
              <a:t>Contact Committee staff – suggest an enquiry topic</a:t>
            </a:r>
          </a:p>
          <a:p>
            <a:r>
              <a:rPr lang="en-GB" b="1" dirty="0">
                <a:solidFill>
                  <a:schemeClr val="accent3">
                    <a:lumMod val="75000"/>
                  </a:schemeClr>
                </a:solidFill>
                <a:latin typeface="Arial" panose="020B0604020202020204" pitchFamily="34" charset="0"/>
                <a:cs typeface="Arial" panose="020B0604020202020204" pitchFamily="34" charset="0"/>
              </a:rPr>
              <a:t>High-quality impact evidence – especially if you are subsequently invited to give evidence in person as witness </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3"/>
              </a:rPr>
              <a:t>www.parliament.uk</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http://toolkit.northernbridge.ac.uk/engagingwithpolicymakers/engagingwithparliament/selectcommittees</a:t>
            </a:r>
          </a:p>
        </p:txBody>
      </p:sp>
    </p:spTree>
    <p:extLst>
      <p:ext uri="{BB962C8B-B14F-4D97-AF65-F5344CB8AC3E}">
        <p14:creationId xmlns:p14="http://schemas.microsoft.com/office/powerpoint/2010/main" val="203660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‘Protecting cultural property in armed conflict’ impact case study</a:t>
            </a:r>
          </a:p>
        </p:txBody>
      </p:sp>
      <p:sp>
        <p:nvSpPr>
          <p:cNvPr id="3" name="Content Placeholder 2"/>
          <p:cNvSpPr>
            <a:spLocks noGrp="1"/>
          </p:cNvSpPr>
          <p:nvPr>
            <p:ph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Professor Peter Stone OBE (Arts and Culture, Newcastle) carried out research into destruction of cultural heritage in armed conflict zones</a:t>
            </a:r>
          </a:p>
          <a:p>
            <a:r>
              <a:rPr lang="en-GB" i="1" dirty="0">
                <a:latin typeface="Arial" panose="020B0604020202020204" pitchFamily="34" charset="0"/>
                <a:cs typeface="Arial" panose="020B0604020202020204" pitchFamily="34" charset="0"/>
              </a:rPr>
              <a:t>The Destruction of Cultural Heritage in Iraq </a:t>
            </a:r>
            <a:r>
              <a:rPr lang="en-GB" dirty="0">
                <a:latin typeface="Arial" panose="020B0604020202020204" pitchFamily="34" charset="0"/>
                <a:cs typeface="Arial" panose="020B0604020202020204" pitchFamily="34" charset="0"/>
              </a:rPr>
              <a:t>(2008) made recommendations for future action based on observations during 2003 invasion</a:t>
            </a:r>
          </a:p>
          <a:p>
            <a:r>
              <a:rPr lang="en-GB" dirty="0">
                <a:latin typeface="Arial" panose="020B0604020202020204" pitchFamily="34" charset="0"/>
                <a:cs typeface="Arial" panose="020B0604020202020204" pitchFamily="34" charset="0"/>
              </a:rPr>
              <a:t>Professor Stone was expert witness to Committee considering Draft Cultural Property (Armed Conflict) Bill 2008 on basis of submission</a:t>
            </a:r>
          </a:p>
          <a:p>
            <a:r>
              <a:rPr lang="en-GB" dirty="0">
                <a:latin typeface="Arial" panose="020B0604020202020204" pitchFamily="34" charset="0"/>
                <a:cs typeface="Arial" panose="020B0604020202020204" pitchFamily="34" charset="0"/>
              </a:rPr>
              <a:t>‘The Committee noted the value of the book in providing an informed context for their deliberations and referred specifically to information in the book in paragraph 9 of the report’ (REF submission)</a:t>
            </a:r>
          </a:p>
        </p:txBody>
      </p:sp>
    </p:spTree>
    <p:extLst>
      <p:ext uri="{BB962C8B-B14F-4D97-AF65-F5344CB8AC3E}">
        <p14:creationId xmlns:p14="http://schemas.microsoft.com/office/powerpoint/2010/main" val="217699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All-party Parliamentary Groups</a:t>
            </a:r>
          </a:p>
        </p:txBody>
      </p:sp>
      <p:sp>
        <p:nvSpPr>
          <p:cNvPr id="3" name="Content Placeholder 2"/>
          <p:cNvSpPr>
            <a:spLocks noGrp="1"/>
          </p:cNvSpPr>
          <p:nvPr>
            <p:ph idx="1"/>
          </p:nvPr>
        </p:nvSpPr>
        <p:spPr/>
        <p:txBody>
          <a:bodyPr/>
          <a:lstStyle/>
          <a:p>
            <a:r>
              <a:rPr lang="en-GB" b="1" dirty="0">
                <a:solidFill>
                  <a:schemeClr val="accent3">
                    <a:lumMod val="75000"/>
                  </a:schemeClr>
                </a:solidFill>
                <a:latin typeface="Arial" panose="020B0604020202020204" pitchFamily="34" charset="0"/>
                <a:cs typeface="Arial" panose="020B0604020202020204" pitchFamily="34" charset="0"/>
              </a:rPr>
              <a:t>Informal groups of MPs and Lords who are interested in a specific topic</a:t>
            </a:r>
          </a:p>
          <a:p>
            <a:r>
              <a:rPr lang="en-GB" b="1" dirty="0">
                <a:solidFill>
                  <a:schemeClr val="accent3">
                    <a:lumMod val="75000"/>
                  </a:schemeClr>
                </a:solidFill>
                <a:latin typeface="Arial" panose="020B0604020202020204" pitchFamily="34" charset="0"/>
                <a:cs typeface="Arial" panose="020B0604020202020204" pitchFamily="34" charset="0"/>
              </a:rPr>
              <a:t>3</a:t>
            </a:r>
            <a:r>
              <a:rPr lang="en-GB" b="1" baseline="30000" dirty="0">
                <a:solidFill>
                  <a:schemeClr val="accent3">
                    <a:lumMod val="75000"/>
                  </a:schemeClr>
                </a:solidFill>
                <a:latin typeface="Arial" panose="020B0604020202020204" pitchFamily="34" charset="0"/>
                <a:cs typeface="Arial" panose="020B0604020202020204" pitchFamily="34" charset="0"/>
              </a:rPr>
              <a:t>rd</a:t>
            </a:r>
            <a:r>
              <a:rPr lang="en-GB" b="1" dirty="0">
                <a:solidFill>
                  <a:schemeClr val="accent3">
                    <a:lumMod val="75000"/>
                  </a:schemeClr>
                </a:solidFill>
                <a:latin typeface="Arial" panose="020B0604020202020204" pitchFamily="34" charset="0"/>
                <a:cs typeface="Arial" panose="020B0604020202020204" pitchFamily="34" charset="0"/>
              </a:rPr>
              <a:t> sector and academics often sit on APPGs</a:t>
            </a:r>
          </a:p>
          <a:p>
            <a:r>
              <a:rPr lang="en-GB" b="1" dirty="0">
                <a:solidFill>
                  <a:schemeClr val="accent3">
                    <a:lumMod val="75000"/>
                  </a:schemeClr>
                </a:solidFill>
                <a:latin typeface="Arial" panose="020B0604020202020204" pitchFamily="34" charset="0"/>
                <a:cs typeface="Arial" panose="020B0604020202020204" pitchFamily="34" charset="0"/>
              </a:rPr>
              <a:t>No formal powers but influential</a:t>
            </a:r>
          </a:p>
          <a:p>
            <a:r>
              <a:rPr lang="en-GB" b="1" dirty="0">
                <a:solidFill>
                  <a:schemeClr val="accent3">
                    <a:lumMod val="75000"/>
                  </a:schemeClr>
                </a:solidFill>
                <a:latin typeface="Arial" panose="020B0604020202020204" pitchFamily="34" charset="0"/>
                <a:cs typeface="Arial" panose="020B0604020202020204" pitchFamily="34" charset="0"/>
              </a:rPr>
              <a:t>Commission </a:t>
            </a:r>
            <a:r>
              <a:rPr lang="en-GB" b="1" dirty="0" smtClean="0">
                <a:solidFill>
                  <a:schemeClr val="accent3">
                    <a:lumMod val="75000"/>
                  </a:schemeClr>
                </a:solidFill>
                <a:latin typeface="Arial" panose="020B0604020202020204" pitchFamily="34" charset="0"/>
                <a:cs typeface="Arial" panose="020B0604020202020204" pitchFamily="34" charset="0"/>
              </a:rPr>
              <a:t>exploratory research</a:t>
            </a:r>
            <a:endParaRPr lang="en-GB" b="1" dirty="0">
              <a:solidFill>
                <a:schemeClr val="accent3">
                  <a:lumMod val="75000"/>
                </a:schemeClr>
              </a:solidFill>
              <a:latin typeface="Arial" panose="020B0604020202020204" pitchFamily="34" charset="0"/>
              <a:cs typeface="Arial" panose="020B0604020202020204" pitchFamily="34" charset="0"/>
            </a:endParaRPr>
          </a:p>
          <a:p>
            <a:r>
              <a:rPr lang="en-GB" b="1" dirty="0">
                <a:solidFill>
                  <a:schemeClr val="accent3">
                    <a:lumMod val="75000"/>
                  </a:schemeClr>
                </a:solidFill>
                <a:latin typeface="Arial" panose="020B0604020202020204" pitchFamily="34" charset="0"/>
                <a:cs typeface="Arial" panose="020B0604020202020204" pitchFamily="34" charset="0"/>
              </a:rPr>
              <a:t>Easy to contact</a:t>
            </a:r>
          </a:p>
          <a:p>
            <a:r>
              <a:rPr lang="en-GB" b="1" dirty="0">
                <a:solidFill>
                  <a:schemeClr val="accent3">
                    <a:lumMod val="75000"/>
                  </a:schemeClr>
                </a:solidFill>
                <a:latin typeface="Arial" panose="020B0604020202020204" pitchFamily="34" charset="0"/>
                <a:cs typeface="Arial" panose="020B0604020202020204" pitchFamily="34" charset="0"/>
                <a:hlinkClick r:id="rId3"/>
              </a:rPr>
              <a:t>https://www.publications.parliament.uk/pa/cm/cmallparty/170502/contents.htm</a:t>
            </a:r>
            <a:endParaRPr lang="en-GB" b="1" dirty="0">
              <a:solidFill>
                <a:schemeClr val="accent3">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7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Third sector actors: charities</a:t>
            </a:r>
          </a:p>
        </p:txBody>
      </p:sp>
      <p:sp>
        <p:nvSpPr>
          <p:cNvPr id="3" name="Content Placeholder 2"/>
          <p:cNvSpPr>
            <a:spLocks noGrp="1"/>
          </p:cNvSpPr>
          <p:nvPr>
            <p:ph idx="1"/>
          </p:nvPr>
        </p:nvSpPr>
        <p:spPr/>
        <p:txBody>
          <a:bodyPr/>
          <a:lstStyle/>
          <a:p>
            <a:r>
              <a:rPr lang="en-GB" b="1" dirty="0">
                <a:solidFill>
                  <a:schemeClr val="accent3">
                    <a:lumMod val="75000"/>
                  </a:schemeClr>
                </a:solidFill>
                <a:latin typeface="Arial" panose="020B0604020202020204" pitchFamily="34" charset="0"/>
                <a:cs typeface="Arial" panose="020B0604020202020204" pitchFamily="34" charset="0"/>
              </a:rPr>
              <a:t>Carry out research, lobby, advocate, campaign</a:t>
            </a:r>
          </a:p>
          <a:p>
            <a:r>
              <a:rPr lang="en-GB" b="1" dirty="0">
                <a:solidFill>
                  <a:schemeClr val="accent3">
                    <a:lumMod val="75000"/>
                  </a:schemeClr>
                </a:solidFill>
                <a:latin typeface="Arial" panose="020B0604020202020204" pitchFamily="34" charset="0"/>
                <a:cs typeface="Arial" panose="020B0604020202020204" pitchFamily="34" charset="0"/>
              </a:rPr>
              <a:t>Central and local government services increasingly contracted out to </a:t>
            </a:r>
            <a:r>
              <a:rPr lang="en-GB" b="1" dirty="0" smtClean="0">
                <a:solidFill>
                  <a:schemeClr val="accent3">
                    <a:lumMod val="75000"/>
                  </a:schemeClr>
                </a:solidFill>
                <a:latin typeface="Arial" panose="020B0604020202020204" pitchFamily="34" charset="0"/>
                <a:cs typeface="Arial" panose="020B0604020202020204" pitchFamily="34" charset="0"/>
              </a:rPr>
              <a:t>charities</a:t>
            </a:r>
          </a:p>
          <a:p>
            <a:r>
              <a:rPr lang="en-GB" b="1" dirty="0" smtClean="0">
                <a:solidFill>
                  <a:schemeClr val="accent3">
                    <a:lumMod val="75000"/>
                  </a:schemeClr>
                </a:solidFill>
                <a:latin typeface="Arial" panose="020B0604020202020204" pitchFamily="34" charset="0"/>
                <a:cs typeface="Arial" panose="020B0604020202020204" pitchFamily="34" charset="0"/>
              </a:rPr>
              <a:t>Often have excellent networks you can plug into</a:t>
            </a:r>
            <a:endParaRPr lang="en-GB" b="1" dirty="0">
              <a:solidFill>
                <a:schemeClr val="accent3">
                  <a:lumMod val="75000"/>
                </a:schemeClr>
              </a:solidFill>
              <a:latin typeface="Arial" panose="020B0604020202020204" pitchFamily="34" charset="0"/>
              <a:cs typeface="Arial" panose="020B0604020202020204" pitchFamily="34" charset="0"/>
            </a:endParaRPr>
          </a:p>
          <a:p>
            <a:r>
              <a:rPr lang="en-GB" b="1" dirty="0">
                <a:solidFill>
                  <a:schemeClr val="accent3">
                    <a:lumMod val="75000"/>
                  </a:schemeClr>
                </a:solidFill>
                <a:latin typeface="Arial" panose="020B0604020202020204" pitchFamily="34" charset="0"/>
                <a:cs typeface="Arial" panose="020B0604020202020204" pitchFamily="34" charset="0"/>
              </a:rPr>
              <a:t>Sector under intense funding pressure</a:t>
            </a:r>
          </a:p>
          <a:p>
            <a:r>
              <a:rPr lang="en-GB" b="1" dirty="0">
                <a:solidFill>
                  <a:schemeClr val="accent3">
                    <a:lumMod val="75000"/>
                  </a:schemeClr>
                </a:solidFill>
                <a:latin typeface="Arial" panose="020B0604020202020204" pitchFamily="34" charset="0"/>
                <a:cs typeface="Arial" panose="020B0604020202020204" pitchFamily="34" charset="0"/>
              </a:rPr>
              <a:t>Offer research, not collaboration</a:t>
            </a:r>
          </a:p>
          <a:p>
            <a:r>
              <a:rPr lang="en-GB" b="1" dirty="0">
                <a:solidFill>
                  <a:schemeClr val="accent3">
                    <a:lumMod val="75000"/>
                  </a:schemeClr>
                </a:solidFill>
                <a:latin typeface="Arial" panose="020B0604020202020204" pitchFamily="34" charset="0"/>
                <a:cs typeface="Arial" panose="020B0604020202020204" pitchFamily="34" charset="0"/>
              </a:rPr>
              <a:t>Engage early in research design process – invite comment</a:t>
            </a:r>
          </a:p>
          <a:p>
            <a:r>
              <a:rPr lang="en-GB" b="1" dirty="0">
                <a:solidFill>
                  <a:schemeClr val="accent3">
                    <a:lumMod val="75000"/>
                  </a:schemeClr>
                </a:solidFill>
                <a:latin typeface="Arial" panose="020B0604020202020204" pitchFamily="34" charset="0"/>
                <a:cs typeface="Arial" panose="020B0604020202020204" pitchFamily="34" charset="0"/>
              </a:rPr>
              <a:t>Will have own priorities</a:t>
            </a:r>
          </a:p>
          <a:p>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53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Third sector actors: think-tanks</a:t>
            </a:r>
          </a:p>
        </p:txBody>
      </p:sp>
      <p:sp>
        <p:nvSpPr>
          <p:cNvPr id="3" name="Content Placeholder 2"/>
          <p:cNvSpPr>
            <a:spLocks noGrp="1"/>
          </p:cNvSpPr>
          <p:nvPr>
            <p:ph idx="1"/>
          </p:nvPr>
        </p:nvSpPr>
        <p:spPr/>
        <p:txBody>
          <a:bodyPr/>
          <a:lstStyle/>
          <a:p>
            <a:r>
              <a:rPr lang="en-GB" b="1" dirty="0">
                <a:solidFill>
                  <a:schemeClr val="accent3">
                    <a:lumMod val="75000"/>
                  </a:schemeClr>
                </a:solidFill>
                <a:latin typeface="Arial" panose="020B0604020202020204" pitchFamily="34" charset="0"/>
                <a:cs typeface="Arial" panose="020B0604020202020204" pitchFamily="34" charset="0"/>
              </a:rPr>
              <a:t>Work extensively with politicians and civil service, as well as providing media commentary</a:t>
            </a:r>
          </a:p>
          <a:p>
            <a:r>
              <a:rPr lang="en-GB" b="1" dirty="0">
                <a:solidFill>
                  <a:schemeClr val="accent3">
                    <a:lumMod val="75000"/>
                  </a:schemeClr>
                </a:solidFill>
                <a:latin typeface="Arial" panose="020B0604020202020204" pitchFamily="34" charset="0"/>
                <a:cs typeface="Arial" panose="020B0604020202020204" pitchFamily="34" charset="0"/>
              </a:rPr>
              <a:t>Many are highly influential</a:t>
            </a:r>
          </a:p>
          <a:p>
            <a:r>
              <a:rPr lang="en-GB" b="1" dirty="0">
                <a:solidFill>
                  <a:schemeClr val="accent3">
                    <a:lumMod val="75000"/>
                  </a:schemeClr>
                </a:solidFill>
                <a:latin typeface="Arial" panose="020B0604020202020204" pitchFamily="34" charset="0"/>
                <a:cs typeface="Arial" panose="020B0604020202020204" pitchFamily="34" charset="0"/>
              </a:rPr>
              <a:t>Carry out and commission research</a:t>
            </a:r>
          </a:p>
          <a:p>
            <a:r>
              <a:rPr lang="en-GB" b="1" dirty="0">
                <a:solidFill>
                  <a:schemeClr val="accent3">
                    <a:lumMod val="75000"/>
                  </a:schemeClr>
                </a:solidFill>
                <a:latin typeface="Arial" panose="020B0604020202020204" pitchFamily="34" charset="0"/>
                <a:cs typeface="Arial" panose="020B0604020202020204" pitchFamily="34" charset="0"/>
              </a:rPr>
              <a:t>Many academics have long-standing associations with think-tanks, and they always want to hear from you</a:t>
            </a:r>
          </a:p>
          <a:p>
            <a:r>
              <a:rPr lang="en-GB" b="1" dirty="0">
                <a:solidFill>
                  <a:schemeClr val="accent3">
                    <a:lumMod val="75000"/>
                  </a:schemeClr>
                </a:solidFill>
                <a:latin typeface="Arial" panose="020B0604020202020204" pitchFamily="34" charset="0"/>
                <a:cs typeface="Arial" panose="020B0604020202020204" pitchFamily="34" charset="0"/>
              </a:rPr>
              <a:t>Consider image, fit, academic independence</a:t>
            </a:r>
          </a:p>
        </p:txBody>
      </p:sp>
    </p:spTree>
    <p:extLst>
      <p:ext uri="{BB962C8B-B14F-4D97-AF65-F5344CB8AC3E}">
        <p14:creationId xmlns:p14="http://schemas.microsoft.com/office/powerpoint/2010/main" val="3129036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38200" y="1690688"/>
            <a:ext cx="11078980" cy="4802187"/>
          </a:xfrm>
        </p:spPr>
        <p:txBody>
          <a:bodyPr>
            <a:normAutofit fontScale="40000" lnSpcReduction="20000"/>
          </a:bodyPr>
          <a:lstStyle/>
          <a:p>
            <a:pPr marL="0" lvl="0" indent="0">
              <a:buNone/>
            </a:pPr>
            <a:endParaRPr lang="en-GB" sz="3800" dirty="0">
              <a:latin typeface="Arial" panose="020B0604020202020204" pitchFamily="34" charset="0"/>
              <a:cs typeface="Arial" panose="020B0604020202020204" pitchFamily="34" charset="0"/>
            </a:endParaRPr>
          </a:p>
          <a:p>
            <a:pPr marL="0" lvl="0" indent="0">
              <a:buNone/>
            </a:pPr>
            <a:r>
              <a:rPr lang="en-GB" sz="6000" b="1" dirty="0">
                <a:solidFill>
                  <a:schemeClr val="accent3">
                    <a:lumMod val="75000"/>
                  </a:schemeClr>
                </a:solidFill>
                <a:latin typeface="Arial" panose="020B0604020202020204" pitchFamily="34" charset="0"/>
                <a:cs typeface="Arial" panose="020B0604020202020204" pitchFamily="34" charset="0"/>
              </a:rPr>
              <a:t>‘The actions of government and the intentions that determine those actions’</a:t>
            </a:r>
          </a:p>
          <a:p>
            <a:pPr marL="0" lvl="0" indent="0">
              <a:buNone/>
            </a:pPr>
            <a:r>
              <a:rPr lang="en-GB" sz="6000" b="1" dirty="0">
                <a:solidFill>
                  <a:schemeClr val="accent3">
                    <a:lumMod val="75000"/>
                  </a:schemeClr>
                </a:solidFill>
                <a:latin typeface="Arial" panose="020B0604020202020204" pitchFamily="34" charset="0"/>
                <a:cs typeface="Arial" panose="020B0604020202020204" pitchFamily="34" charset="0"/>
              </a:rPr>
              <a:t>					            (Cochran </a:t>
            </a:r>
            <a:r>
              <a:rPr lang="en-GB" sz="6000" b="1" i="1" dirty="0">
                <a:solidFill>
                  <a:schemeClr val="accent3">
                    <a:lumMod val="75000"/>
                  </a:schemeClr>
                </a:solidFill>
                <a:latin typeface="Arial" panose="020B0604020202020204" pitchFamily="34" charset="0"/>
                <a:cs typeface="Arial" panose="020B0604020202020204" pitchFamily="34" charset="0"/>
              </a:rPr>
              <a:t>et al </a:t>
            </a:r>
            <a:r>
              <a:rPr lang="en-GB" sz="6000" b="1" dirty="0">
                <a:solidFill>
                  <a:schemeClr val="accent3">
                    <a:lumMod val="75000"/>
                  </a:schemeClr>
                </a:solidFill>
                <a:latin typeface="Arial" panose="020B0604020202020204" pitchFamily="34" charset="0"/>
                <a:cs typeface="Arial" panose="020B0604020202020204" pitchFamily="34" charset="0"/>
              </a:rPr>
              <a:t>in Birkland, 2005: 18)</a:t>
            </a:r>
          </a:p>
          <a:p>
            <a:pPr marL="0" lvl="0" indent="0">
              <a:buNone/>
            </a:pPr>
            <a:endParaRPr lang="en-GB" sz="6000" b="1" dirty="0">
              <a:solidFill>
                <a:schemeClr val="accent3">
                  <a:lumMod val="75000"/>
                </a:schemeClr>
              </a:solidFill>
              <a:latin typeface="Arial" panose="020B0604020202020204" pitchFamily="34" charset="0"/>
              <a:cs typeface="Arial" panose="020B0604020202020204" pitchFamily="34" charset="0"/>
            </a:endParaRPr>
          </a:p>
          <a:p>
            <a:pPr marL="0" lvl="0" indent="0">
              <a:buNone/>
            </a:pPr>
            <a:r>
              <a:rPr lang="en-GB" sz="6000" b="1" dirty="0">
                <a:solidFill>
                  <a:schemeClr val="accent3">
                    <a:lumMod val="75000"/>
                  </a:schemeClr>
                </a:solidFill>
                <a:latin typeface="Arial" panose="020B0604020202020204" pitchFamily="34" charset="0"/>
                <a:cs typeface="Arial" panose="020B0604020202020204" pitchFamily="34" charset="0"/>
              </a:rPr>
              <a:t>‘Public policy can be generally defined as a system of laws, regulatory measures, courses of action, and funding priorities concerning a given topic promulgated by a governmental entity or its representatives.’ </a:t>
            </a:r>
          </a:p>
          <a:p>
            <a:pPr marL="0" lvl="0" indent="0">
              <a:buNone/>
            </a:pPr>
            <a:r>
              <a:rPr lang="en-GB" sz="6000" b="1" dirty="0">
                <a:solidFill>
                  <a:schemeClr val="accent3">
                    <a:lumMod val="75000"/>
                  </a:schemeClr>
                </a:solidFill>
                <a:latin typeface="Arial" panose="020B0604020202020204" pitchFamily="34" charset="0"/>
                <a:cs typeface="Arial" panose="020B0604020202020204" pitchFamily="34" charset="0"/>
              </a:rPr>
              <a:t>			           (Kilpatrick, ‘Defining Public Policy and the Law’)</a:t>
            </a:r>
          </a:p>
          <a:p>
            <a:pPr marL="0" lvl="0" indent="0">
              <a:buNone/>
            </a:pPr>
            <a:endParaRPr lang="en-GB" sz="6000" b="1" dirty="0">
              <a:solidFill>
                <a:schemeClr val="accent3">
                  <a:lumMod val="75000"/>
                </a:schemeClr>
              </a:solidFill>
              <a:latin typeface="Arial" panose="020B0604020202020204" pitchFamily="34" charset="0"/>
              <a:cs typeface="Arial" panose="020B0604020202020204" pitchFamily="34" charset="0"/>
            </a:endParaRPr>
          </a:p>
          <a:p>
            <a:pPr marL="0" lvl="0" indent="0">
              <a:buNone/>
            </a:pPr>
            <a:r>
              <a:rPr lang="en-GB" sz="6000" b="1" dirty="0">
                <a:solidFill>
                  <a:schemeClr val="accent3">
                    <a:lumMod val="75000"/>
                  </a:schemeClr>
                </a:solidFill>
                <a:latin typeface="Arial" panose="020B0604020202020204" pitchFamily="34" charset="0"/>
                <a:cs typeface="Arial" panose="020B0604020202020204" pitchFamily="34" charset="0"/>
              </a:rPr>
              <a:t>‘Public policy […] is a composite of different processes that cross-cut most branches of government and involve many decision makers.’</a:t>
            </a:r>
          </a:p>
          <a:p>
            <a:pPr marL="0" lvl="0" indent="0">
              <a:buNone/>
            </a:pPr>
            <a:r>
              <a:rPr lang="en-GB" sz="6000" b="1" dirty="0">
                <a:solidFill>
                  <a:schemeClr val="accent3">
                    <a:lumMod val="75000"/>
                  </a:schemeClr>
                </a:solidFill>
                <a:latin typeface="Arial" panose="020B0604020202020204" pitchFamily="34" charset="0"/>
                <a:cs typeface="Arial" panose="020B0604020202020204" pitchFamily="34" charset="0"/>
              </a:rPr>
              <a:t>								              (John, 1998: 9)</a:t>
            </a:r>
            <a:r>
              <a:rPr lang="en-GB" sz="6000" dirty="0">
                <a:latin typeface="Arial" panose="020B0604020202020204" pitchFamily="34" charset="0"/>
                <a:cs typeface="Arial" panose="020B0604020202020204" pitchFamily="34" charset="0"/>
              </a:rPr>
              <a:t>										</a:t>
            </a:r>
            <a:endParaRPr lang="en-US" sz="6000" dirty="0">
              <a:latin typeface="Arial" panose="020B0604020202020204" pitchFamily="34" charset="0"/>
              <a:cs typeface="Arial" panose="020B0604020202020204" pitchFamily="34" charset="0"/>
            </a:endParaRPr>
          </a:p>
        </p:txBody>
      </p:sp>
      <p:sp>
        <p:nvSpPr>
          <p:cNvPr id="13" name="Title 12"/>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public policy?</a:t>
            </a:r>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points</a:t>
            </a:r>
          </a:p>
        </p:txBody>
      </p:sp>
      <p:sp>
        <p:nvSpPr>
          <p:cNvPr id="3" name="Content Placeholder 2"/>
          <p:cNvSpPr>
            <a:spLocks noGrp="1"/>
          </p:cNvSpPr>
          <p:nvPr>
            <p:ph idx="1"/>
          </p:nvPr>
        </p:nvSpPr>
        <p:spPr>
          <a:xfrm>
            <a:off x="838200" y="1690688"/>
            <a:ext cx="10515600" cy="4486275"/>
          </a:xfrm>
        </p:spPr>
        <p:txBody>
          <a:bodyPr/>
          <a:lstStyle/>
          <a:p>
            <a:r>
              <a:rPr lang="en-GB" b="1" dirty="0">
                <a:solidFill>
                  <a:schemeClr val="accent3">
                    <a:lumMod val="75000"/>
                  </a:schemeClr>
                </a:solidFill>
                <a:latin typeface="Arial" panose="020B0604020202020204" pitchFamily="34" charset="0"/>
                <a:cs typeface="Arial" panose="020B0604020202020204" pitchFamily="34" charset="0"/>
              </a:rPr>
              <a:t>Make sure you/your research can be found! Develop a strong online profile</a:t>
            </a:r>
          </a:p>
          <a:p>
            <a:r>
              <a:rPr lang="en-GB" b="1" dirty="0">
                <a:solidFill>
                  <a:schemeClr val="accent3">
                    <a:lumMod val="75000"/>
                  </a:schemeClr>
                </a:solidFill>
                <a:latin typeface="Arial" panose="020B0604020202020204" pitchFamily="34" charset="0"/>
                <a:cs typeface="Arial" panose="020B0604020202020204" pitchFamily="34" charset="0"/>
              </a:rPr>
              <a:t>Get assistance from your Communications department</a:t>
            </a:r>
          </a:p>
          <a:p>
            <a:r>
              <a:rPr lang="en-GB" b="1" dirty="0">
                <a:solidFill>
                  <a:schemeClr val="accent3">
                    <a:lumMod val="75000"/>
                  </a:schemeClr>
                </a:solidFill>
                <a:latin typeface="Arial" panose="020B0604020202020204" pitchFamily="34" charset="0"/>
                <a:cs typeface="Arial" panose="020B0604020202020204" pitchFamily="34" charset="0"/>
              </a:rPr>
              <a:t>Talk to your friendly Research Facilitator/Impact Manager/Research Manager (titles may vary)</a:t>
            </a:r>
          </a:p>
          <a:p>
            <a:pPr marL="0" indent="0">
              <a:buNone/>
            </a:pPr>
            <a:r>
              <a:rPr lang="en-GB" dirty="0">
                <a:latin typeface="Arial" panose="020B0604020202020204" pitchFamily="34" charset="0"/>
                <a:cs typeface="Arial" panose="020B0604020202020204" pitchFamily="34" charset="0"/>
                <a:hlinkClick r:id="rId3"/>
              </a:rPr>
              <a:t>http://toolkit.northernbridge.ac.uk</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4"/>
              </a:rPr>
              <a:t>http://www.parliament.uk</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5"/>
              </a:rPr>
              <a:t>http://www.gov.uk</a:t>
            </a: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6"/>
              </a:rPr>
              <a:t>https://www.policy.manchester.ac.uk</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440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Communicating for policymakers</a:t>
            </a:r>
            <a:endParaRPr lang="en-GB" dirty="0"/>
          </a:p>
        </p:txBody>
      </p:sp>
      <p:sp>
        <p:nvSpPr>
          <p:cNvPr id="3" name="Content Placeholder 2"/>
          <p:cNvSpPr>
            <a:spLocks noGrp="1"/>
          </p:cNvSpPr>
          <p:nvPr>
            <p:ph idx="1"/>
          </p:nvPr>
        </p:nvSpPr>
        <p:spPr/>
        <p:txBody>
          <a:bodyPr>
            <a:normAutofit lnSpcReduction="10000"/>
          </a:bodyPr>
          <a:lstStyle/>
          <a:p>
            <a:r>
              <a:rPr lang="en-GB" b="1" dirty="0" smtClean="0">
                <a:solidFill>
                  <a:schemeClr val="accent4">
                    <a:lumMod val="50000"/>
                  </a:schemeClr>
                </a:solidFill>
                <a:latin typeface="Arial" panose="020B0604020202020204" pitchFamily="34" charset="0"/>
                <a:cs typeface="Arial" panose="020B0604020202020204" pitchFamily="34" charset="0"/>
              </a:rPr>
              <a:t>Keep it SHORT (one to three pages)</a:t>
            </a:r>
          </a:p>
          <a:p>
            <a:r>
              <a:rPr lang="en-GB" b="1" dirty="0" smtClean="0">
                <a:solidFill>
                  <a:schemeClr val="accent4">
                    <a:lumMod val="50000"/>
                  </a:schemeClr>
                </a:solidFill>
                <a:latin typeface="Arial" panose="020B0604020202020204" pitchFamily="34" charset="0"/>
                <a:cs typeface="Arial" panose="020B0604020202020204" pitchFamily="34" charset="0"/>
              </a:rPr>
              <a:t>Key messages/findings/outcomes first</a:t>
            </a:r>
          </a:p>
          <a:p>
            <a:r>
              <a:rPr lang="en-GB" b="1" dirty="0" smtClean="0">
                <a:solidFill>
                  <a:schemeClr val="accent4">
                    <a:lumMod val="50000"/>
                  </a:schemeClr>
                </a:solidFill>
                <a:latin typeface="Arial" panose="020B0604020202020204" pitchFamily="34" charset="0"/>
                <a:cs typeface="Arial" panose="020B0604020202020204" pitchFamily="34" charset="0"/>
              </a:rPr>
              <a:t>Avoid footnotes, literature reviews, methodologies </a:t>
            </a:r>
            <a:r>
              <a:rPr lang="en-GB" b="1" dirty="0" err="1" smtClean="0">
                <a:solidFill>
                  <a:schemeClr val="accent4">
                    <a:lumMod val="50000"/>
                  </a:schemeClr>
                </a:solidFill>
                <a:latin typeface="Arial" panose="020B0604020202020204" pitchFamily="34" charset="0"/>
                <a:cs typeface="Arial" panose="020B0604020202020204" pitchFamily="34" charset="0"/>
              </a:rPr>
              <a:t>etc</a:t>
            </a:r>
            <a:r>
              <a:rPr lang="en-GB" b="1" dirty="0" smtClean="0">
                <a:solidFill>
                  <a:schemeClr val="accent4">
                    <a:lumMod val="50000"/>
                  </a:schemeClr>
                </a:solidFill>
                <a:latin typeface="Arial" panose="020B0604020202020204" pitchFamily="34" charset="0"/>
                <a:cs typeface="Arial" panose="020B0604020202020204" pitchFamily="34" charset="0"/>
              </a:rPr>
              <a:t> (unless central to your key message)</a:t>
            </a:r>
          </a:p>
          <a:p>
            <a:r>
              <a:rPr lang="en-GB" b="1" dirty="0" smtClean="0">
                <a:solidFill>
                  <a:schemeClr val="accent4">
                    <a:lumMod val="50000"/>
                  </a:schemeClr>
                </a:solidFill>
                <a:latin typeface="Arial" panose="020B0604020202020204" pitchFamily="34" charset="0"/>
                <a:cs typeface="Arial" panose="020B0604020202020204" pitchFamily="34" charset="0"/>
              </a:rPr>
              <a:t>Plain, jargon-free language</a:t>
            </a:r>
          </a:p>
          <a:p>
            <a:r>
              <a:rPr lang="en-GB" b="1" dirty="0" smtClean="0">
                <a:solidFill>
                  <a:schemeClr val="accent4">
                    <a:lumMod val="50000"/>
                  </a:schemeClr>
                </a:solidFill>
                <a:latin typeface="Arial" panose="020B0604020202020204" pitchFamily="34" charset="0"/>
                <a:cs typeface="Arial" panose="020B0604020202020204" pitchFamily="34" charset="0"/>
              </a:rPr>
              <a:t>Bullet points</a:t>
            </a:r>
          </a:p>
          <a:p>
            <a:r>
              <a:rPr lang="en-GB" b="1" dirty="0" smtClean="0">
                <a:solidFill>
                  <a:schemeClr val="accent4">
                    <a:lumMod val="50000"/>
                  </a:schemeClr>
                </a:solidFill>
                <a:latin typeface="Arial" panose="020B0604020202020204" pitchFamily="34" charset="0"/>
                <a:cs typeface="Arial" panose="020B0604020202020204" pitchFamily="34" charset="0"/>
              </a:rPr>
              <a:t>Have a purpose: never send anything ‘FYI’</a:t>
            </a:r>
          </a:p>
          <a:p>
            <a:r>
              <a:rPr lang="en-GB" b="1" dirty="0" smtClean="0">
                <a:solidFill>
                  <a:schemeClr val="accent4">
                    <a:lumMod val="50000"/>
                  </a:schemeClr>
                </a:solidFill>
                <a:latin typeface="Arial" panose="020B0604020202020204" pitchFamily="34" charset="0"/>
                <a:cs typeface="Arial" panose="020B0604020202020204" pitchFamily="34" charset="0"/>
              </a:rPr>
              <a:t>ALWAYS suggest next steps: what do you want to happen as a result now? In six months’ time? What’s your ideal outcome?</a:t>
            </a:r>
            <a:endParaRPr lang="en-GB" b="1" dirty="0">
              <a:solidFill>
                <a:schemeClr val="accent4">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262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Pitching exercise: executive summaries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chemeClr val="accent4">
                    <a:lumMod val="50000"/>
                  </a:schemeClr>
                </a:solidFill>
                <a:latin typeface="Arial" panose="020B0604020202020204" pitchFamily="34" charset="0"/>
                <a:cs typeface="Arial" panose="020B0604020202020204" pitchFamily="34" charset="0"/>
              </a:rPr>
              <a:t>A senior civil servant is interested in your PhD research and asks you to send them an executive summary. In ONE page, answer the following:</a:t>
            </a:r>
          </a:p>
          <a:p>
            <a:r>
              <a:rPr lang="en-GB" dirty="0">
                <a:solidFill>
                  <a:schemeClr val="accent4">
                    <a:lumMod val="50000"/>
                  </a:schemeClr>
                </a:solidFill>
                <a:latin typeface="Arial" panose="020B0604020202020204" pitchFamily="34" charset="0"/>
                <a:cs typeface="Arial" panose="020B0604020202020204" pitchFamily="34" charset="0"/>
              </a:rPr>
              <a:t> W</a:t>
            </a:r>
            <a:r>
              <a:rPr lang="en-GB" dirty="0" smtClean="0">
                <a:solidFill>
                  <a:schemeClr val="accent4">
                    <a:lumMod val="50000"/>
                  </a:schemeClr>
                </a:solidFill>
                <a:latin typeface="Arial" panose="020B0604020202020204" pitchFamily="34" charset="0"/>
                <a:cs typeface="Arial" panose="020B0604020202020204" pitchFamily="34" charset="0"/>
              </a:rPr>
              <a:t>hat is the single most important finding/argument/aim of your research?</a:t>
            </a:r>
          </a:p>
          <a:p>
            <a:r>
              <a:rPr lang="en-GB" dirty="0" smtClean="0">
                <a:solidFill>
                  <a:schemeClr val="accent4">
                    <a:lumMod val="50000"/>
                  </a:schemeClr>
                </a:solidFill>
                <a:latin typeface="Arial" panose="020B0604020202020204" pitchFamily="34" charset="0"/>
                <a:cs typeface="Arial" panose="020B0604020202020204" pitchFamily="34" charset="0"/>
              </a:rPr>
              <a:t>What issues can it address, and how?</a:t>
            </a:r>
          </a:p>
          <a:p>
            <a:r>
              <a:rPr lang="en-GB" dirty="0" smtClean="0">
                <a:solidFill>
                  <a:schemeClr val="accent4">
                    <a:lumMod val="50000"/>
                  </a:schemeClr>
                </a:solidFill>
                <a:latin typeface="Arial" panose="020B0604020202020204" pitchFamily="34" charset="0"/>
                <a:cs typeface="Arial" panose="020B0604020202020204" pitchFamily="34" charset="0"/>
              </a:rPr>
              <a:t>What groups, individuals, or organisations might be affected?</a:t>
            </a:r>
          </a:p>
          <a:p>
            <a:r>
              <a:rPr lang="en-GB" dirty="0" smtClean="0">
                <a:solidFill>
                  <a:schemeClr val="accent4">
                    <a:lumMod val="50000"/>
                  </a:schemeClr>
                </a:solidFill>
                <a:latin typeface="Arial" panose="020B0604020202020204" pitchFamily="34" charset="0"/>
                <a:cs typeface="Arial" panose="020B0604020202020204" pitchFamily="34" charset="0"/>
              </a:rPr>
              <a:t>What are the next steps to make that happen?</a:t>
            </a:r>
          </a:p>
          <a:p>
            <a:r>
              <a:rPr lang="en-GB" dirty="0" smtClean="0">
                <a:solidFill>
                  <a:schemeClr val="accent4">
                    <a:lumMod val="50000"/>
                  </a:schemeClr>
                </a:solidFill>
                <a:latin typeface="Arial" panose="020B0604020202020204" pitchFamily="34" charset="0"/>
                <a:cs typeface="Arial" panose="020B0604020202020204" pitchFamily="34" charset="0"/>
              </a:rPr>
              <a:t>What decisions or actions do you want the civil servant to do now that they’ve read your executive summary?</a:t>
            </a: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93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Who makes public policy?</a:t>
            </a:r>
          </a:p>
        </p:txBody>
      </p:sp>
      <p:sp>
        <p:nvSpPr>
          <p:cNvPr id="3" name="Content Placeholder 2"/>
          <p:cNvSpPr>
            <a:spLocks noGrp="1"/>
          </p:cNvSpPr>
          <p:nvPr>
            <p:ph idx="1"/>
          </p:nvPr>
        </p:nvSpPr>
        <p:spPr>
          <a:xfrm>
            <a:off x="838200" y="1611086"/>
            <a:ext cx="10515600" cy="4772297"/>
          </a:xfrm>
        </p:spPr>
        <p:txBody>
          <a:bodyPr>
            <a:normAutofit fontScale="92500" lnSpcReduction="20000"/>
          </a:bodyPr>
          <a:lstStyle/>
          <a:p>
            <a:r>
              <a:rPr lang="en-GB" b="1" dirty="0">
                <a:solidFill>
                  <a:schemeClr val="accent3">
                    <a:lumMod val="75000"/>
                  </a:schemeClr>
                </a:solidFill>
                <a:latin typeface="Arial" panose="020B0604020202020204" pitchFamily="34" charset="0"/>
                <a:cs typeface="Arial" panose="020B0604020202020204" pitchFamily="34" charset="0"/>
              </a:rPr>
              <a:t>The executive branch of government</a:t>
            </a:r>
          </a:p>
          <a:p>
            <a:r>
              <a:rPr lang="en-GB" b="1" dirty="0">
                <a:solidFill>
                  <a:schemeClr val="accent3">
                    <a:lumMod val="75000"/>
                  </a:schemeClr>
                </a:solidFill>
                <a:latin typeface="Arial" panose="020B0604020202020204" pitchFamily="34" charset="0"/>
                <a:cs typeface="Arial" panose="020B0604020202020204" pitchFamily="34" charset="0"/>
              </a:rPr>
              <a:t>The legislative branch</a:t>
            </a:r>
          </a:p>
          <a:p>
            <a:r>
              <a:rPr lang="en-GB" b="1" dirty="0">
                <a:solidFill>
                  <a:schemeClr val="accent3">
                    <a:lumMod val="75000"/>
                  </a:schemeClr>
                </a:solidFill>
                <a:latin typeface="Arial" panose="020B0604020202020204" pitchFamily="34" charset="0"/>
                <a:cs typeface="Arial" panose="020B0604020202020204" pitchFamily="34" charset="0"/>
              </a:rPr>
              <a:t>Central government departments and the civil servants who  work in them</a:t>
            </a:r>
          </a:p>
          <a:p>
            <a:r>
              <a:rPr lang="en-GB" b="1" dirty="0">
                <a:solidFill>
                  <a:schemeClr val="accent3">
                    <a:lumMod val="75000"/>
                  </a:schemeClr>
                </a:solidFill>
                <a:latin typeface="Arial" panose="020B0604020202020204" pitchFamily="34" charset="0"/>
                <a:cs typeface="Arial" panose="020B0604020202020204" pitchFamily="34" charset="0"/>
              </a:rPr>
              <a:t>Political advisors and political parties</a:t>
            </a:r>
          </a:p>
          <a:p>
            <a:r>
              <a:rPr lang="en-GB" b="1" dirty="0">
                <a:solidFill>
                  <a:schemeClr val="accent3">
                    <a:lumMod val="75000"/>
                  </a:schemeClr>
                </a:solidFill>
                <a:latin typeface="Arial" panose="020B0604020202020204" pitchFamily="34" charset="0"/>
                <a:cs typeface="Arial" panose="020B0604020202020204" pitchFamily="34" charset="0"/>
              </a:rPr>
              <a:t>International organisations (UN, WHO, European Commission…)</a:t>
            </a:r>
          </a:p>
          <a:p>
            <a:r>
              <a:rPr lang="en-GB" b="1" dirty="0">
                <a:solidFill>
                  <a:schemeClr val="accent3">
                    <a:lumMod val="75000"/>
                  </a:schemeClr>
                </a:solidFill>
                <a:latin typeface="Arial" panose="020B0604020202020204" pitchFamily="34" charset="0"/>
                <a:cs typeface="Arial" panose="020B0604020202020204" pitchFamily="34" charset="0"/>
              </a:rPr>
              <a:t>Local government</a:t>
            </a:r>
          </a:p>
          <a:p>
            <a:r>
              <a:rPr lang="en-GB" b="1" dirty="0">
                <a:solidFill>
                  <a:schemeClr val="accent3">
                    <a:lumMod val="75000"/>
                  </a:schemeClr>
                </a:solidFill>
                <a:latin typeface="Arial" panose="020B0604020202020204" pitchFamily="34" charset="0"/>
                <a:cs typeface="Arial" panose="020B0604020202020204" pitchFamily="34" charset="0"/>
              </a:rPr>
              <a:t>Third sector </a:t>
            </a:r>
          </a:p>
          <a:p>
            <a:r>
              <a:rPr lang="en-GB" b="1" dirty="0">
                <a:solidFill>
                  <a:schemeClr val="accent3">
                    <a:lumMod val="75000"/>
                  </a:schemeClr>
                </a:solidFill>
                <a:latin typeface="Arial" panose="020B0604020202020204" pitchFamily="34" charset="0"/>
                <a:cs typeface="Arial" panose="020B0604020202020204" pitchFamily="34" charset="0"/>
              </a:rPr>
              <a:t>Special interest groups/lobbyists</a:t>
            </a:r>
          </a:p>
          <a:p>
            <a:r>
              <a:rPr lang="en-GB" b="1" dirty="0">
                <a:solidFill>
                  <a:schemeClr val="accent3">
                    <a:lumMod val="75000"/>
                  </a:schemeClr>
                </a:solidFill>
                <a:latin typeface="Arial" panose="020B0604020202020204" pitchFamily="34" charset="0"/>
                <a:cs typeface="Arial" panose="020B0604020202020204" pitchFamily="34" charset="0"/>
              </a:rPr>
              <a:t>Members of the public</a:t>
            </a:r>
          </a:p>
          <a:p>
            <a:r>
              <a:rPr lang="en-GB" b="1" dirty="0">
                <a:solidFill>
                  <a:schemeClr val="accent3">
                    <a:lumMod val="75000"/>
                  </a:schemeClr>
                </a:solidFill>
                <a:latin typeface="Arial" panose="020B0604020202020204" pitchFamily="34" charset="0"/>
                <a:cs typeface="Arial" panose="020B0604020202020204" pitchFamily="34" charset="0"/>
              </a:rPr>
              <a:t>and, of course, academics</a:t>
            </a:r>
          </a:p>
        </p:txBody>
      </p:sp>
    </p:spTree>
    <p:extLst>
      <p:ext uri="{BB962C8B-B14F-4D97-AF65-F5344CB8AC3E}">
        <p14:creationId xmlns:p14="http://schemas.microsoft.com/office/powerpoint/2010/main" val="1219199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lstStyle/>
          <a:p>
            <a:r>
              <a:rPr lang="en-US" dirty="0">
                <a:solidFill>
                  <a:schemeClr val="accent3">
                    <a:lumMod val="75000"/>
                  </a:schemeClr>
                </a:solidFill>
                <a:latin typeface="Arial" panose="020B0604020202020204" pitchFamily="34" charset="0"/>
                <a:cs typeface="Arial" panose="020B0604020202020204" pitchFamily="34" charset="0"/>
              </a:rPr>
              <a:t>Multiple points of entry</a:t>
            </a:r>
          </a:p>
          <a:p>
            <a:pPr marL="0" indent="0">
              <a:buNone/>
            </a:pPr>
            <a:endParaRPr lang="en-US" dirty="0">
              <a:solidFill>
                <a:schemeClr val="accent3">
                  <a:lumMod val="75000"/>
                </a:schemeClr>
              </a:solidFill>
              <a:latin typeface="Arial" panose="020B0604020202020204" pitchFamily="34" charset="0"/>
              <a:cs typeface="Arial" panose="020B0604020202020204" pitchFamily="34" charset="0"/>
            </a:endParaRPr>
          </a:p>
          <a:p>
            <a:r>
              <a:rPr lang="en-US" dirty="0">
                <a:solidFill>
                  <a:schemeClr val="accent3">
                    <a:lumMod val="75000"/>
                  </a:schemeClr>
                </a:solidFill>
                <a:latin typeface="Arial" panose="020B0604020202020204" pitchFamily="34" charset="0"/>
                <a:cs typeface="Arial" panose="020B0604020202020204" pitchFamily="34" charset="0"/>
              </a:rPr>
              <a:t>Multiple actors you can engage with</a:t>
            </a:r>
          </a:p>
          <a:p>
            <a:endParaRPr lang="en-US" dirty="0">
              <a:solidFill>
                <a:schemeClr val="accent3">
                  <a:lumMod val="75000"/>
                </a:schemeClr>
              </a:solidFill>
              <a:latin typeface="Arial" panose="020B0604020202020204" pitchFamily="34" charset="0"/>
              <a:cs typeface="Arial" panose="020B0604020202020204" pitchFamily="34" charset="0"/>
            </a:endParaRPr>
          </a:p>
          <a:p>
            <a:r>
              <a:rPr lang="en-US" dirty="0">
                <a:solidFill>
                  <a:schemeClr val="accent3">
                    <a:lumMod val="75000"/>
                  </a:schemeClr>
                </a:solidFill>
                <a:latin typeface="Arial" panose="020B0604020202020204" pitchFamily="34" charset="0"/>
                <a:cs typeface="Arial" panose="020B0604020202020204" pitchFamily="34" charset="0"/>
              </a:rPr>
              <a:t>Different actors appropriate to different stages</a:t>
            </a:r>
          </a:p>
          <a:p>
            <a:pPr marL="0" indent="0">
              <a:buNone/>
            </a:pP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Policy development is a continuous cycle</a:t>
            </a:r>
          </a:p>
        </p:txBody>
      </p:sp>
      <p:pic>
        <p:nvPicPr>
          <p:cNvPr id="4" name="Content Placeholder 3"/>
          <p:cNvPicPr>
            <a:picLocks noGrp="1" noChangeAspect="1"/>
          </p:cNvPicPr>
          <p:nvPr>
            <p:ph sz="half" idx="1"/>
          </p:nvPr>
        </p:nvPicPr>
        <p:blipFill>
          <a:blip r:embed="rId3"/>
          <a:stretch>
            <a:fillRect/>
          </a:stretch>
        </p:blipFill>
        <p:spPr>
          <a:xfrm>
            <a:off x="850429" y="1825625"/>
            <a:ext cx="5157141" cy="4351338"/>
          </a:xfrm>
          <a:prstGeom prst="rect">
            <a:avLst/>
          </a:prstGeom>
        </p:spPr>
      </p:pic>
    </p:spTree>
    <p:extLst>
      <p:ext uri="{BB962C8B-B14F-4D97-AF65-F5344CB8AC3E}">
        <p14:creationId xmlns:p14="http://schemas.microsoft.com/office/powerpoint/2010/main" val="7218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Why public policy impact?</a:t>
            </a:r>
          </a:p>
        </p:txBody>
      </p:sp>
      <p:sp>
        <p:nvSpPr>
          <p:cNvPr id="3" name="Content Placeholder 2"/>
          <p:cNvSpPr>
            <a:spLocks noGrp="1"/>
          </p:cNvSpPr>
          <p:nvPr>
            <p:ph idx="1"/>
          </p:nvPr>
        </p:nvSpPr>
        <p:spPr/>
        <p:txBody>
          <a:bodyPr/>
          <a:lstStyle/>
          <a:p>
            <a:r>
              <a:rPr lang="en-GB" b="1" dirty="0">
                <a:solidFill>
                  <a:schemeClr val="accent3">
                    <a:lumMod val="75000"/>
                  </a:schemeClr>
                </a:solidFill>
                <a:latin typeface="Arial" panose="020B0604020202020204" pitchFamily="34" charset="0"/>
                <a:cs typeface="Arial" panose="020B0604020202020204" pitchFamily="34" charset="0"/>
              </a:rPr>
              <a:t>Potential for impact is extremely high</a:t>
            </a:r>
          </a:p>
          <a:p>
            <a:r>
              <a:rPr lang="en-GB" b="1" dirty="0">
                <a:solidFill>
                  <a:schemeClr val="accent3">
                    <a:lumMod val="75000"/>
                  </a:schemeClr>
                </a:solidFill>
                <a:latin typeface="Arial" panose="020B0604020202020204" pitchFamily="34" charset="0"/>
                <a:cs typeface="Arial" panose="020B0604020202020204" pitchFamily="34" charset="0"/>
              </a:rPr>
              <a:t>Your research can genuinely help solve problems society faces</a:t>
            </a:r>
          </a:p>
          <a:p>
            <a:r>
              <a:rPr lang="en-GB" b="1" dirty="0">
                <a:solidFill>
                  <a:schemeClr val="accent3">
                    <a:lumMod val="75000"/>
                  </a:schemeClr>
                </a:solidFill>
                <a:latin typeface="Arial" panose="020B0604020202020204" pitchFamily="34" charset="0"/>
                <a:cs typeface="Arial" panose="020B0604020202020204" pitchFamily="34" charset="0"/>
              </a:rPr>
              <a:t>Urgent need for unique perspectives offered by arts and humanities disciplines to inform public policy</a:t>
            </a:r>
          </a:p>
          <a:p>
            <a:r>
              <a:rPr lang="en-GB" b="1" dirty="0">
                <a:solidFill>
                  <a:schemeClr val="accent3">
                    <a:lumMod val="75000"/>
                  </a:schemeClr>
                </a:solidFill>
                <a:latin typeface="Arial" panose="020B0604020202020204" pitchFamily="34" charset="0"/>
                <a:cs typeface="Arial" panose="020B0604020202020204" pitchFamily="34" charset="0"/>
              </a:rPr>
              <a:t>Your own research can be transformed in surprising and wonderful ways through collaboration with policymakers</a:t>
            </a:r>
          </a:p>
          <a:p>
            <a:pPr marL="0" indent="0">
              <a:buNone/>
            </a:pPr>
            <a:endParaRPr lang="en-GB" b="1" dirty="0">
              <a:solidFill>
                <a:schemeClr val="accent3">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7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155A03-0968-40B4-83E3-82E6BFC8FFE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4A3D8524-8A3F-4BE8-AAB8-79F1F0AF83E7}"/>
              </a:ext>
            </a:extLst>
          </p:cNvPr>
          <p:cNvSpPr>
            <a:spLocks noGrp="1"/>
          </p:cNvSpPr>
          <p:nvPr>
            <p:ph idx="1"/>
          </p:nvPr>
        </p:nvSpPr>
        <p:spPr/>
        <p:txBody>
          <a:bodyPr/>
          <a:lstStyle/>
          <a:p>
            <a:pPr marL="0" indent="0">
              <a:buNone/>
            </a:pPr>
            <a:endParaRPr lang="en-GB" b="1" dirty="0">
              <a:solidFill>
                <a:schemeClr val="accent3">
                  <a:lumMod val="75000"/>
                </a:schemeClr>
              </a:solidFill>
              <a:latin typeface="Arial" panose="020B0604020202020204" pitchFamily="34" charset="0"/>
              <a:cs typeface="Arial" panose="020B0604020202020204" pitchFamily="34" charset="0"/>
            </a:endParaRPr>
          </a:p>
          <a:p>
            <a:pPr marL="0" indent="0">
              <a:buNone/>
            </a:pPr>
            <a:r>
              <a:rPr lang="en-GB" sz="3200" b="1" dirty="0">
                <a:solidFill>
                  <a:schemeClr val="accent3">
                    <a:lumMod val="75000"/>
                  </a:schemeClr>
                </a:solidFill>
                <a:latin typeface="Arial" panose="020B0604020202020204" pitchFamily="34" charset="0"/>
                <a:cs typeface="Arial" panose="020B0604020202020204" pitchFamily="34" charset="0"/>
              </a:rPr>
              <a:t>'For the purposes of the REF, impact is defined as an effect on, change or benefit to the economy, society, culture, public policy or services, health, the environment or quality of life, beyond academia' </a:t>
            </a:r>
          </a:p>
          <a:p>
            <a:pPr marL="0" indent="0">
              <a:buNone/>
            </a:pPr>
            <a:r>
              <a:rPr lang="en-GB" sz="3200" b="1" dirty="0">
                <a:solidFill>
                  <a:schemeClr val="accent3">
                    <a:lumMod val="75000"/>
                  </a:schemeClr>
                </a:solidFill>
                <a:latin typeface="Arial" panose="020B0604020202020204" pitchFamily="34" charset="0"/>
                <a:cs typeface="Arial" panose="020B0604020202020204" pitchFamily="34" charset="0"/>
              </a:rPr>
              <a:t>							(HEFCE et al 2012a)</a:t>
            </a:r>
          </a:p>
          <a:p>
            <a:pPr marL="0" indent="0">
              <a:buNone/>
            </a:pPr>
            <a:endParaRPr lang="en-GB" b="1" dirty="0">
              <a:solidFill>
                <a:schemeClr val="accent3">
                  <a:lumMod val="75000"/>
                </a:schemeClr>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5437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‘Literary Thinking and psychosis’ impact case study</a:t>
            </a:r>
          </a:p>
        </p:txBody>
      </p:sp>
      <p:sp>
        <p:nvSpPr>
          <p:cNvPr id="3" name="Content Placeholder 2"/>
          <p:cNvSpPr>
            <a:spLocks noGrp="1"/>
          </p:cNvSpPr>
          <p:nvPr>
            <p:ph sz="half" idx="1"/>
          </p:nvPr>
        </p:nvSpPr>
        <p:spPr>
          <a:xfrm>
            <a:off x="838199" y="1973671"/>
            <a:ext cx="10515599" cy="4351338"/>
          </a:xfrm>
        </p:spPr>
        <p:txBody>
          <a:bodyPr>
            <a:normAutofit lnSpcReduction="10000"/>
          </a:bodyPr>
          <a:lstStyle/>
          <a:p>
            <a:r>
              <a:rPr lang="en-GB" sz="2400" dirty="0">
                <a:latin typeface="Arial" panose="020B0604020202020204" pitchFamily="34" charset="0"/>
                <a:cs typeface="Arial" panose="020B0604020202020204" pitchFamily="34" charset="0"/>
              </a:rPr>
              <a:t>Professor Pat Waugh and Dr Angela Woods (English Literature, Durham University) explore how trauma or psychosis is registered in the ‘inner voice’ of Modernist fiction</a:t>
            </a:r>
          </a:p>
          <a:p>
            <a:r>
              <a:rPr lang="en-GB" sz="2400" dirty="0">
                <a:latin typeface="Arial" panose="020B0604020202020204" pitchFamily="34" charset="0"/>
                <a:cs typeface="Arial" panose="020B0604020202020204" pitchFamily="34" charset="0"/>
              </a:rPr>
              <a:t>Working with academics in Psychology and clinicians and counsellors at the Tees Valley  NHS Trust, they used these literary critical insights to develop new bio-cultural model for understanding paranoid schizophrenia and ‘voice-hearing’</a:t>
            </a:r>
          </a:p>
          <a:p>
            <a:r>
              <a:rPr lang="en-GB" sz="2400" dirty="0">
                <a:latin typeface="Arial" panose="020B0604020202020204" pitchFamily="34" charset="0"/>
                <a:cs typeface="Arial" panose="020B0604020202020204" pitchFamily="34" charset="0"/>
              </a:rPr>
              <a:t>Narrative model places voice-hearer’s experience alongside clinician’s diagnosis</a:t>
            </a:r>
          </a:p>
          <a:p>
            <a:r>
              <a:rPr lang="en-GB" sz="2400" dirty="0">
                <a:latin typeface="Arial" panose="020B0604020202020204" pitchFamily="34" charset="0"/>
                <a:cs typeface="Arial" panose="020B0604020202020204" pitchFamily="34" charset="0"/>
              </a:rPr>
              <a:t>They developed narrative-based therapies for patients, and training for clinicians. These are now used by NHS Trusts and the Doctorate in Clinical Social Care at Rutgers University</a:t>
            </a:r>
          </a:p>
          <a:p>
            <a:pPr marL="0" indent="0">
              <a:buNone/>
            </a:pPr>
            <a:r>
              <a:rPr lang="en-GB" sz="2400" dirty="0">
                <a:solidFill>
                  <a:schemeClr val="accent3">
                    <a:lumMod val="75000"/>
                  </a:schemeClr>
                </a:solidFill>
                <a:latin typeface="Arial" panose="020B0604020202020204" pitchFamily="34" charset="0"/>
                <a:cs typeface="Arial" panose="020B0604020202020204" pitchFamily="34" charset="0"/>
              </a:rPr>
              <a:t>http://hearingthevoice.org/</a:t>
            </a:r>
          </a:p>
        </p:txBody>
      </p:sp>
      <p:sp>
        <p:nvSpPr>
          <p:cNvPr id="4" name="Content Placeholder 3"/>
          <p:cNvSpPr>
            <a:spLocks noGrp="1"/>
          </p:cNvSpPr>
          <p:nvPr>
            <p:ph sz="half" idx="2"/>
          </p:nvPr>
        </p:nvSpPr>
        <p:spPr>
          <a:xfrm flipH="1">
            <a:off x="11353799" y="1825625"/>
            <a:ext cx="45719" cy="4351338"/>
          </a:xfrm>
        </p:spPr>
        <p:txBody>
          <a:bodyPr>
            <a:normAutofit lnSpcReduction="10000"/>
          </a:bodyPr>
          <a:lstStyle/>
          <a:p>
            <a:endParaRPr lang="en-GB" dirty="0"/>
          </a:p>
        </p:txBody>
      </p:sp>
    </p:spTree>
    <p:extLst>
      <p:ext uri="{BB962C8B-B14F-4D97-AF65-F5344CB8AC3E}">
        <p14:creationId xmlns:p14="http://schemas.microsoft.com/office/powerpoint/2010/main" val="809711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Questions to ask yourself</a:t>
            </a:r>
          </a:p>
        </p:txBody>
      </p:sp>
      <p:sp>
        <p:nvSpPr>
          <p:cNvPr id="3" name="Content Placeholder 2"/>
          <p:cNvSpPr>
            <a:spLocks noGrp="1"/>
          </p:cNvSpPr>
          <p:nvPr>
            <p:ph sz="half" idx="1"/>
          </p:nvPr>
        </p:nvSpPr>
        <p:spPr>
          <a:xfrm>
            <a:off x="838199" y="1825625"/>
            <a:ext cx="10515599" cy="4351338"/>
          </a:xfrm>
        </p:spPr>
        <p:txBody>
          <a:bodyPr>
            <a:normAutofit/>
          </a:bodyPr>
          <a:lstStyle/>
          <a:p>
            <a:r>
              <a:rPr lang="en-GB" sz="3200" b="1" dirty="0">
                <a:solidFill>
                  <a:schemeClr val="accent3">
                    <a:lumMod val="75000"/>
                  </a:schemeClr>
                </a:solidFill>
                <a:latin typeface="Arial" panose="020B0604020202020204" pitchFamily="34" charset="0"/>
                <a:cs typeface="Arial" panose="020B0604020202020204" pitchFamily="34" charset="0"/>
              </a:rPr>
              <a:t>What has changed as a result of your research/what do you hope will be different?</a:t>
            </a:r>
          </a:p>
          <a:p>
            <a:r>
              <a:rPr lang="en-GB" sz="3200" b="1" dirty="0">
                <a:solidFill>
                  <a:schemeClr val="accent3">
                    <a:lumMod val="75000"/>
                  </a:schemeClr>
                </a:solidFill>
                <a:latin typeface="Arial" panose="020B0604020202020204" pitchFamily="34" charset="0"/>
                <a:cs typeface="Arial" panose="020B0604020202020204" pitchFamily="34" charset="0"/>
              </a:rPr>
              <a:t>Which groups will be affected?</a:t>
            </a:r>
          </a:p>
          <a:p>
            <a:r>
              <a:rPr lang="en-GB" sz="3200" b="1" dirty="0">
                <a:solidFill>
                  <a:schemeClr val="accent3">
                    <a:lumMod val="75000"/>
                  </a:schemeClr>
                </a:solidFill>
                <a:latin typeface="Arial" panose="020B0604020202020204" pitchFamily="34" charset="0"/>
                <a:cs typeface="Arial" panose="020B0604020202020204" pitchFamily="34" charset="0"/>
              </a:rPr>
              <a:t>Who is responsible for that policy area?</a:t>
            </a:r>
          </a:p>
          <a:p>
            <a:r>
              <a:rPr lang="en-GB" sz="3200" b="1" dirty="0">
                <a:solidFill>
                  <a:schemeClr val="accent3">
                    <a:lumMod val="75000"/>
                  </a:schemeClr>
                </a:solidFill>
                <a:latin typeface="Arial" panose="020B0604020202020204" pitchFamily="34" charset="0"/>
                <a:cs typeface="Arial" panose="020B0604020202020204" pitchFamily="34" charset="0"/>
              </a:rPr>
              <a:t>Do the same actors develop, set, implement, and evaluate the policy?</a:t>
            </a:r>
          </a:p>
          <a:p>
            <a:r>
              <a:rPr lang="en-GB" sz="3200" b="1" dirty="0">
                <a:solidFill>
                  <a:schemeClr val="accent3">
                    <a:lumMod val="75000"/>
                  </a:schemeClr>
                </a:solidFill>
                <a:latin typeface="Arial" panose="020B0604020202020204" pitchFamily="34" charset="0"/>
                <a:cs typeface="Arial" panose="020B0604020202020204" pitchFamily="34" charset="0"/>
              </a:rPr>
              <a:t>Think outside the obvious disciplinary boundaries</a:t>
            </a:r>
          </a:p>
          <a:p>
            <a:pPr marL="0" indent="0">
              <a:buNone/>
            </a:pP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flipH="1">
            <a:off x="11353799" y="1825625"/>
            <a:ext cx="45719" cy="665026"/>
          </a:xfrm>
        </p:spPr>
        <p:txBody>
          <a:bodyPr>
            <a:normAutofit/>
          </a:bodyPr>
          <a:lstStyle/>
          <a:p>
            <a:endParaRPr lang="en-GB" dirty="0"/>
          </a:p>
        </p:txBody>
      </p:sp>
    </p:spTree>
    <p:extLst>
      <p:ext uri="{BB962C8B-B14F-4D97-AF65-F5344CB8AC3E}">
        <p14:creationId xmlns:p14="http://schemas.microsoft.com/office/powerpoint/2010/main" val="228204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Arial" panose="020B0604020202020204" pitchFamily="34" charset="0"/>
                <a:cs typeface="Arial" panose="020B0604020202020204" pitchFamily="34" charset="0"/>
              </a:rPr>
              <a:t>Local Government</a:t>
            </a:r>
          </a:p>
        </p:txBody>
      </p:sp>
      <p:sp>
        <p:nvSpPr>
          <p:cNvPr id="3" name="Content Placeholder 2"/>
          <p:cNvSpPr>
            <a:spLocks noGrp="1"/>
          </p:cNvSpPr>
          <p:nvPr>
            <p:ph sz="half" idx="1"/>
          </p:nvPr>
        </p:nvSpPr>
        <p:spPr>
          <a:xfrm>
            <a:off x="914400" y="1825625"/>
            <a:ext cx="10439400" cy="4351338"/>
          </a:xfrm>
        </p:spPr>
        <p:txBody>
          <a:bodyPr/>
          <a:lstStyle/>
          <a:p>
            <a:r>
              <a:rPr lang="en-GB" b="1" dirty="0">
                <a:solidFill>
                  <a:schemeClr val="accent3">
                    <a:lumMod val="75000"/>
                  </a:schemeClr>
                </a:solidFill>
                <a:latin typeface="Arial" panose="020B0604020202020204" pitchFamily="34" charset="0"/>
                <a:cs typeface="Arial" panose="020B0604020202020204" pitchFamily="34" charset="0"/>
              </a:rPr>
              <a:t>Local government implements national policy at local level</a:t>
            </a:r>
          </a:p>
          <a:p>
            <a:r>
              <a:rPr lang="en-GB" b="1" dirty="0">
                <a:solidFill>
                  <a:schemeClr val="accent3">
                    <a:lumMod val="75000"/>
                  </a:schemeClr>
                </a:solidFill>
                <a:latin typeface="Arial" panose="020B0604020202020204" pitchFamily="34" charset="0"/>
                <a:cs typeface="Arial" panose="020B0604020202020204" pitchFamily="34" charset="0"/>
              </a:rPr>
              <a:t>Councils evaluate policy impact </a:t>
            </a:r>
          </a:p>
          <a:p>
            <a:r>
              <a:rPr lang="en-GB" b="1" dirty="0">
                <a:solidFill>
                  <a:schemeClr val="accent3">
                    <a:lumMod val="75000"/>
                  </a:schemeClr>
                </a:solidFill>
                <a:latin typeface="Arial" panose="020B0604020202020204" pitchFamily="34" charset="0"/>
                <a:cs typeface="Arial" panose="020B0604020202020204" pitchFamily="34" charset="0"/>
              </a:rPr>
              <a:t>Devolved powers mean increasingly they set policy, too (education, transport, arts funding, libraries)</a:t>
            </a:r>
          </a:p>
          <a:p>
            <a:r>
              <a:rPr lang="en-GB" b="1" dirty="0">
                <a:solidFill>
                  <a:schemeClr val="accent3">
                    <a:lumMod val="75000"/>
                  </a:schemeClr>
                </a:solidFill>
                <a:latin typeface="Arial" panose="020B0604020202020204" pitchFamily="34" charset="0"/>
                <a:cs typeface="Arial" panose="020B0604020202020204" pitchFamily="34" charset="0"/>
              </a:rPr>
              <a:t>Increasing funding pressures: up to 40% cuts over last 5 years, with more planned</a:t>
            </a:r>
          </a:p>
          <a:p>
            <a:r>
              <a:rPr lang="en-GB" b="1" dirty="0">
                <a:solidFill>
                  <a:schemeClr val="accent3">
                    <a:lumMod val="75000"/>
                  </a:schemeClr>
                </a:solidFill>
                <a:latin typeface="Arial" panose="020B0604020202020204" pitchFamily="34" charset="0"/>
                <a:cs typeface="Arial" panose="020B0604020202020204" pitchFamily="34" charset="0"/>
              </a:rPr>
              <a:t>Local bodies increasingly look to partner organisations to develop policy and deliver services</a:t>
            </a:r>
          </a:p>
        </p:txBody>
      </p:sp>
      <p:sp>
        <p:nvSpPr>
          <p:cNvPr id="4" name="Content Placeholder 3"/>
          <p:cNvSpPr>
            <a:spLocks noGrp="1"/>
          </p:cNvSpPr>
          <p:nvPr>
            <p:ph sz="half" idx="2"/>
          </p:nvPr>
        </p:nvSpPr>
        <p:spPr>
          <a:xfrm>
            <a:off x="11991701" y="1825625"/>
            <a:ext cx="1045029" cy="4351338"/>
          </a:xfrm>
        </p:spPr>
        <p:txBody>
          <a:bodyPr/>
          <a:lstStyle/>
          <a:p>
            <a:endParaRPr lang="en-GB" dirty="0"/>
          </a:p>
        </p:txBody>
      </p:sp>
    </p:spTree>
    <p:extLst>
      <p:ext uri="{BB962C8B-B14F-4D97-AF65-F5344CB8AC3E}">
        <p14:creationId xmlns:p14="http://schemas.microsoft.com/office/powerpoint/2010/main" val="304552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atermark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Watermark design template" id="{9D1F7800-D88B-4456-B4D7-D80839F0DC16}" vid="{48A69CA1-4DF5-4556-B86D-B299B8F349F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Watermark design slides</Template>
  <TotalTime>0</TotalTime>
  <Words>1380</Words>
  <Application>Microsoft Office PowerPoint</Application>
  <PresentationFormat>Widescreen</PresentationFormat>
  <Paragraphs>177</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Times New Roman</vt:lpstr>
      <vt:lpstr>Wingdings</vt:lpstr>
      <vt:lpstr>Watermark design template</vt:lpstr>
      <vt:lpstr>Public Policy Impact in the Arts and Humanities</vt:lpstr>
      <vt:lpstr>What is public policy?</vt:lpstr>
      <vt:lpstr>Who makes public policy?</vt:lpstr>
      <vt:lpstr>Policy development is a continuous cycle</vt:lpstr>
      <vt:lpstr>Why public policy impact?</vt:lpstr>
      <vt:lpstr>PowerPoint Presentation</vt:lpstr>
      <vt:lpstr>‘Literary Thinking and psychosis’ impact case study</vt:lpstr>
      <vt:lpstr>Questions to ask yourself</vt:lpstr>
      <vt:lpstr>Local Government</vt:lpstr>
      <vt:lpstr>Local government: how to engage</vt:lpstr>
      <vt:lpstr>Central government</vt:lpstr>
      <vt:lpstr>Central government: how to engage</vt:lpstr>
      <vt:lpstr>Parliament: some problems</vt:lpstr>
      <vt:lpstr>Select Committees</vt:lpstr>
      <vt:lpstr>Select Committees: how to engage</vt:lpstr>
      <vt:lpstr>‘Protecting cultural property in armed conflict’ impact case study</vt:lpstr>
      <vt:lpstr>All-party Parliamentary Groups</vt:lpstr>
      <vt:lpstr>Third sector actors: charities</vt:lpstr>
      <vt:lpstr>Third sector actors: think-tanks</vt:lpstr>
      <vt:lpstr>Final points</vt:lpstr>
      <vt:lpstr>Communicating for policymakers</vt:lpstr>
      <vt:lpstr>Pitching exercise: executive summaries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2017-06-05T15:01:33Z</dcterms:created>
  <dcterms:modified xsi:type="dcterms:W3CDTF">2018-07-05T13:46:41Z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